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355" r:id="rId3"/>
    <p:sldId id="346" r:id="rId4"/>
    <p:sldId id="328" r:id="rId5"/>
    <p:sldId id="333" r:id="rId6"/>
    <p:sldId id="347" r:id="rId7"/>
    <p:sldId id="334" r:id="rId8"/>
    <p:sldId id="348" r:id="rId9"/>
    <p:sldId id="324" r:id="rId10"/>
    <p:sldId id="321" r:id="rId11"/>
    <p:sldId id="326" r:id="rId12"/>
    <p:sldId id="351" r:id="rId13"/>
    <p:sldId id="257" r:id="rId14"/>
    <p:sldId id="356" r:id="rId15"/>
    <p:sldId id="357" r:id="rId16"/>
    <p:sldId id="259" r:id="rId17"/>
    <p:sldId id="260" r:id="rId18"/>
    <p:sldId id="339" r:id="rId19"/>
    <p:sldId id="340" r:id="rId20"/>
    <p:sldId id="263" r:id="rId21"/>
    <p:sldId id="338" r:id="rId22"/>
    <p:sldId id="337" r:id="rId23"/>
    <p:sldId id="354" r:id="rId24"/>
    <p:sldId id="353" r:id="rId25"/>
    <p:sldId id="266" r:id="rId26"/>
    <p:sldId id="267" r:id="rId27"/>
    <p:sldId id="352" r:id="rId28"/>
    <p:sldId id="344" r:id="rId29"/>
    <p:sldId id="269" r:id="rId30"/>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09"/>
    <p:restoredTop sz="96276"/>
  </p:normalViewPr>
  <p:slideViewPr>
    <p:cSldViewPr snapToGrid="0">
      <p:cViewPr varScale="1">
        <p:scale>
          <a:sx n="110" d="100"/>
          <a:sy n="110" d="100"/>
        </p:scale>
        <p:origin x="-392"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F422D4-ED42-A247-8A13-49031E42DD91}" type="datetimeFigureOut">
              <a:rPr lang="en-KR" smtClean="0"/>
              <a:t>2024/01/17</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624896-5823-1F42-8DAE-EDF8381E1873}" type="slidenum">
              <a:rPr lang="en-KR" smtClean="0"/>
              <a:t>‹#›</a:t>
            </a:fld>
            <a:endParaRPr lang="en-KR"/>
          </a:p>
        </p:txBody>
      </p:sp>
    </p:spTree>
    <p:extLst>
      <p:ext uri="{BB962C8B-B14F-4D97-AF65-F5344CB8AC3E}">
        <p14:creationId xmlns:p14="http://schemas.microsoft.com/office/powerpoint/2010/main" val="1829767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Good morning. My name is Olive R. Cawiding. I am a PhD student in the Department of Mathematical Sciences. Today I will talk about investigating the causal relatioships between weather factors and dengue incidence in the Philippines. The main problem I addressed here is when given a time series data of weather factors and dengue incidence data, how are we able to infer regulatory relationships between them?</a:t>
            </a:r>
          </a:p>
        </p:txBody>
      </p:sp>
      <p:sp>
        <p:nvSpPr>
          <p:cNvPr id="4" name="Slide Number Placeholder 3"/>
          <p:cNvSpPr>
            <a:spLocks noGrp="1"/>
          </p:cNvSpPr>
          <p:nvPr>
            <p:ph type="sldNum" sz="quarter" idx="5"/>
          </p:nvPr>
        </p:nvSpPr>
        <p:spPr/>
        <p:txBody>
          <a:bodyPr/>
          <a:lstStyle/>
          <a:p>
            <a:fld id="{A134783A-21AF-0244-BA60-F53A045F0414}" type="slidenum">
              <a:rPr lang="en-KR" smtClean="0"/>
              <a:t>2</a:t>
            </a:fld>
            <a:endParaRPr lang="en-KR"/>
          </a:p>
        </p:txBody>
      </p:sp>
    </p:spTree>
    <p:extLst>
      <p:ext uri="{BB962C8B-B14F-4D97-AF65-F5344CB8AC3E}">
        <p14:creationId xmlns:p14="http://schemas.microsoft.com/office/powerpoint/2010/main" val="3804965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B4624896-5823-1F42-8DAE-EDF8381E1873}" type="slidenum">
              <a:rPr lang="en-KR" smtClean="0"/>
              <a:t>12</a:t>
            </a:fld>
            <a:endParaRPr lang="en-KR"/>
          </a:p>
        </p:txBody>
      </p:sp>
    </p:spTree>
    <p:extLst>
      <p:ext uri="{BB962C8B-B14F-4D97-AF65-F5344CB8AC3E}">
        <p14:creationId xmlns:p14="http://schemas.microsoft.com/office/powerpoint/2010/main" val="2056765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Good morning. My name is Olive R. Cawiding. I am a PhD student in the Department of Mathematical Sciences. Today I will talk about investigating the causal relatioships between weather factors and dengue incidence in the Philippines. The main problem I addressed here is when given a time series data of weather factors and dengue incidence data, how are we able to infer regulatory relationships between them?</a:t>
            </a:r>
          </a:p>
        </p:txBody>
      </p:sp>
      <p:sp>
        <p:nvSpPr>
          <p:cNvPr id="4" name="Slide Number Placeholder 3"/>
          <p:cNvSpPr>
            <a:spLocks noGrp="1"/>
          </p:cNvSpPr>
          <p:nvPr>
            <p:ph type="sldNum" sz="quarter" idx="5"/>
          </p:nvPr>
        </p:nvSpPr>
        <p:spPr/>
        <p:txBody>
          <a:bodyPr/>
          <a:lstStyle/>
          <a:p>
            <a:fld id="{A134783A-21AF-0244-BA60-F53A045F0414}" type="slidenum">
              <a:rPr lang="en-KR" smtClean="0"/>
              <a:t>13</a:t>
            </a:fld>
            <a:endParaRPr lang="en-KR"/>
          </a:p>
        </p:txBody>
      </p:sp>
    </p:spTree>
    <p:extLst>
      <p:ext uri="{BB962C8B-B14F-4D97-AF65-F5344CB8AC3E}">
        <p14:creationId xmlns:p14="http://schemas.microsoft.com/office/powerpoint/2010/main" val="604270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Good morning. My name is Olive R. Cawiding. I am a PhD student in the Department of Mathematical Sciences. Today I will talk about investigating the causal relatioships between weather factors and dengue incidence in the Philippines. The main problem I addressed here is when given a time series data of weather factors and dengue incidence data, how are we able to infer regulatory relationships between them?</a:t>
            </a:r>
          </a:p>
        </p:txBody>
      </p:sp>
      <p:sp>
        <p:nvSpPr>
          <p:cNvPr id="4" name="Slide Number Placeholder 3"/>
          <p:cNvSpPr>
            <a:spLocks noGrp="1"/>
          </p:cNvSpPr>
          <p:nvPr>
            <p:ph type="sldNum" sz="quarter" idx="5"/>
          </p:nvPr>
        </p:nvSpPr>
        <p:spPr/>
        <p:txBody>
          <a:bodyPr/>
          <a:lstStyle/>
          <a:p>
            <a:fld id="{A134783A-21AF-0244-BA60-F53A045F0414}" type="slidenum">
              <a:rPr lang="en-KR" smtClean="0"/>
              <a:t>14</a:t>
            </a:fld>
            <a:endParaRPr lang="en-KR"/>
          </a:p>
        </p:txBody>
      </p:sp>
    </p:spTree>
    <p:extLst>
      <p:ext uri="{BB962C8B-B14F-4D97-AF65-F5344CB8AC3E}">
        <p14:creationId xmlns:p14="http://schemas.microsoft.com/office/powerpoint/2010/main" val="524636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First we take a look at dengue fever in the Philippines. In case some of you are not familiar with this disease, it is transmitted through a virus that can be acquired through the bite of a mosquito. It is very common in subtropical and tropical countries like the Philippines. However, despite it being very common, it remains to be a major health concern. If we look at the number of cases from 1990 to 2022, there is an increasing trend, with the maximum number of cases occurring in 2019. But, as early as 1993 the National Dengue Prevention and Control Program has been implemented to curb its spread. Then why are the cases still increasing?</a:t>
            </a:r>
          </a:p>
        </p:txBody>
      </p:sp>
      <p:sp>
        <p:nvSpPr>
          <p:cNvPr id="4" name="Slide Number Placeholder 3"/>
          <p:cNvSpPr>
            <a:spLocks noGrp="1"/>
          </p:cNvSpPr>
          <p:nvPr>
            <p:ph type="sldNum" sz="quarter" idx="5"/>
          </p:nvPr>
        </p:nvSpPr>
        <p:spPr/>
        <p:txBody>
          <a:bodyPr/>
          <a:lstStyle/>
          <a:p>
            <a:fld id="{A134783A-21AF-0244-BA60-F53A045F0414}" type="slidenum">
              <a:rPr lang="en-KR" smtClean="0"/>
              <a:t>15</a:t>
            </a:fld>
            <a:endParaRPr lang="en-KR"/>
          </a:p>
        </p:txBody>
      </p:sp>
    </p:spTree>
    <p:extLst>
      <p:ext uri="{BB962C8B-B14F-4D97-AF65-F5344CB8AC3E}">
        <p14:creationId xmlns:p14="http://schemas.microsoft.com/office/powerpoint/2010/main" val="2966227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Previous studies attribute this increasing behavior of dengue incidence to weather variables, most especially rainfall and temperature. Why? Because rain can either be the cause of the creation of breeding sites of the mosquitos or it can also be the cause for breeding site flushing. On the other hand, temperature is known to be crucial to the life cycle of the mosquito, its reproduction, activity, and survival. </a:t>
            </a:r>
          </a:p>
        </p:txBody>
      </p:sp>
      <p:sp>
        <p:nvSpPr>
          <p:cNvPr id="4" name="Slide Number Placeholder 3"/>
          <p:cNvSpPr>
            <a:spLocks noGrp="1"/>
          </p:cNvSpPr>
          <p:nvPr>
            <p:ph type="sldNum" sz="quarter" idx="5"/>
          </p:nvPr>
        </p:nvSpPr>
        <p:spPr/>
        <p:txBody>
          <a:bodyPr/>
          <a:lstStyle/>
          <a:p>
            <a:fld id="{A134783A-21AF-0244-BA60-F53A045F0414}" type="slidenum">
              <a:rPr lang="en-KR" smtClean="0"/>
              <a:t>16</a:t>
            </a:fld>
            <a:endParaRPr lang="en-KR"/>
          </a:p>
        </p:txBody>
      </p:sp>
    </p:spTree>
    <p:extLst>
      <p:ext uri="{BB962C8B-B14F-4D97-AF65-F5344CB8AC3E}">
        <p14:creationId xmlns:p14="http://schemas.microsoft.com/office/powerpoint/2010/main" val="3218908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effects of rainfall and temperature have been extensively studied in the past years and in different locations and research setups. For example, in Colombia, temperature has a positive association with dengue cases and rainfall has a negative association. But if we look at the results in Cambodia, both temperature and rainfall have a positive relationship with dengue cases. If we further explore other literature, we can see that these relationships vary from location to location. In other words, the effects of rainfall and temperature are not consistent throughout locations. </a:t>
            </a:r>
            <a:endParaRPr lang="en-KR" dirty="0"/>
          </a:p>
        </p:txBody>
      </p:sp>
      <p:sp>
        <p:nvSpPr>
          <p:cNvPr id="4" name="Slide Number Placeholder 3"/>
          <p:cNvSpPr>
            <a:spLocks noGrp="1"/>
          </p:cNvSpPr>
          <p:nvPr>
            <p:ph type="sldNum" sz="quarter" idx="5"/>
          </p:nvPr>
        </p:nvSpPr>
        <p:spPr/>
        <p:txBody>
          <a:bodyPr/>
          <a:lstStyle/>
          <a:p>
            <a:fld id="{A134783A-21AF-0244-BA60-F53A045F0414}" type="slidenum">
              <a:rPr lang="en-KR" smtClean="0"/>
              <a:t>17</a:t>
            </a:fld>
            <a:endParaRPr lang="en-KR"/>
          </a:p>
        </p:txBody>
      </p:sp>
    </p:spTree>
    <p:extLst>
      <p:ext uri="{BB962C8B-B14F-4D97-AF65-F5344CB8AC3E}">
        <p14:creationId xmlns:p14="http://schemas.microsoft.com/office/powerpoint/2010/main" val="744388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Adding these inherent delayed effects is part of the preprocessing of the data before the computation of the regulation score. We have 16 sets of data for the 16 regions of the Philippines. The reason we are doing local analysis is because the 16 regions have varying weather patterns.</a:t>
            </a:r>
          </a:p>
        </p:txBody>
      </p:sp>
      <p:sp>
        <p:nvSpPr>
          <p:cNvPr id="4" name="Slide Number Placeholder 3"/>
          <p:cNvSpPr>
            <a:spLocks noGrp="1"/>
          </p:cNvSpPr>
          <p:nvPr>
            <p:ph type="sldNum" sz="quarter" idx="5"/>
          </p:nvPr>
        </p:nvSpPr>
        <p:spPr/>
        <p:txBody>
          <a:bodyPr/>
          <a:lstStyle/>
          <a:p>
            <a:fld id="{A134783A-21AF-0244-BA60-F53A045F0414}" type="slidenum">
              <a:rPr lang="en-KR" smtClean="0"/>
              <a:t>18</a:t>
            </a:fld>
            <a:endParaRPr lang="en-KR"/>
          </a:p>
        </p:txBody>
      </p:sp>
    </p:spTree>
    <p:extLst>
      <p:ext uri="{BB962C8B-B14F-4D97-AF65-F5344CB8AC3E}">
        <p14:creationId xmlns:p14="http://schemas.microsoft.com/office/powerpoint/2010/main" val="4148628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Then, we add time delays for rain and temperature to incorporate the time delayed effects. </a:t>
            </a:r>
          </a:p>
        </p:txBody>
      </p:sp>
      <p:sp>
        <p:nvSpPr>
          <p:cNvPr id="4" name="Slide Number Placeholder 3"/>
          <p:cNvSpPr>
            <a:spLocks noGrp="1"/>
          </p:cNvSpPr>
          <p:nvPr>
            <p:ph type="sldNum" sz="quarter" idx="5"/>
          </p:nvPr>
        </p:nvSpPr>
        <p:spPr/>
        <p:txBody>
          <a:bodyPr/>
          <a:lstStyle/>
          <a:p>
            <a:fld id="{A134783A-21AF-0244-BA60-F53A045F0414}" type="slidenum">
              <a:rPr lang="en-KR" smtClean="0"/>
              <a:t>19</a:t>
            </a:fld>
            <a:endParaRPr lang="en-KR"/>
          </a:p>
        </p:txBody>
      </p:sp>
    </p:spTree>
    <p:extLst>
      <p:ext uri="{BB962C8B-B14F-4D97-AF65-F5344CB8AC3E}">
        <p14:creationId xmlns:p14="http://schemas.microsoft.com/office/powerpoint/2010/main" val="1477283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Then, we interpolate the data for smoothing, since we need the derivative for the computation of the score. After interpolating, we cut the data into 1 year windows. </a:t>
            </a:r>
          </a:p>
        </p:txBody>
      </p:sp>
      <p:sp>
        <p:nvSpPr>
          <p:cNvPr id="4" name="Slide Number Placeholder 3"/>
          <p:cNvSpPr>
            <a:spLocks noGrp="1"/>
          </p:cNvSpPr>
          <p:nvPr>
            <p:ph type="sldNum" sz="quarter" idx="5"/>
          </p:nvPr>
        </p:nvSpPr>
        <p:spPr/>
        <p:txBody>
          <a:bodyPr/>
          <a:lstStyle/>
          <a:p>
            <a:fld id="{A134783A-21AF-0244-BA60-F53A045F0414}" type="slidenum">
              <a:rPr lang="en-KR" smtClean="0"/>
              <a:t>20</a:t>
            </a:fld>
            <a:endParaRPr lang="en-KR"/>
          </a:p>
        </p:txBody>
      </p:sp>
    </p:spTree>
    <p:extLst>
      <p:ext uri="{BB962C8B-B14F-4D97-AF65-F5344CB8AC3E}">
        <p14:creationId xmlns:p14="http://schemas.microsoft.com/office/powerpoint/2010/main" val="3867400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Then, for each window, we compute the regulation detection function for each regulation type as shown before. Here, for noisy data, we relax the criterion to RDS greater than some threshold. So here, only the red and blure regulation type passes the threshold. </a:t>
            </a:r>
          </a:p>
        </p:txBody>
      </p:sp>
      <p:sp>
        <p:nvSpPr>
          <p:cNvPr id="4" name="Slide Number Placeholder 3"/>
          <p:cNvSpPr>
            <a:spLocks noGrp="1"/>
          </p:cNvSpPr>
          <p:nvPr>
            <p:ph type="sldNum" sz="quarter" idx="5"/>
          </p:nvPr>
        </p:nvSpPr>
        <p:spPr/>
        <p:txBody>
          <a:bodyPr/>
          <a:lstStyle/>
          <a:p>
            <a:fld id="{A134783A-21AF-0244-BA60-F53A045F0414}" type="slidenum">
              <a:rPr lang="en-KR" smtClean="0"/>
              <a:t>21</a:t>
            </a:fld>
            <a:endParaRPr lang="en-KR"/>
          </a:p>
        </p:txBody>
      </p:sp>
    </p:spTree>
    <p:extLst>
      <p:ext uri="{BB962C8B-B14F-4D97-AF65-F5344CB8AC3E}">
        <p14:creationId xmlns:p14="http://schemas.microsoft.com/office/powerpoint/2010/main" val="1866336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There have been many famous causation methods throughout the years. Among the model-free methods include Granger causality which has won a Nobel prize in economic sciences and Convergent Cross mapping which has been very commonly used with over 1500 citations. The problem with these methods is that when there is a presence of synchrony, that is, if two time series have the same period, these methods tend to always detect a causation between them even if they are completely unrelated. Another problem is that these methods often cannot distinguish between direct and indirect effects. For example, if the relationship between the variables A, B, and C are these black arrows only, that is, A regulates B and B regulates C, they detect a direct relationship between A and C. So the problem with these methods are that they give false positive predictions. It is also possible to use model-based methods. </a:t>
            </a:r>
            <a:r>
              <a:rPr lang="en-US" dirty="0"/>
              <a:t>F</a:t>
            </a:r>
            <a:r>
              <a:rPr lang="en-KR" dirty="0"/>
              <a:t>or example if we have the time series data given by this, we can construct a model that can possibly represent its dynamics, perform parameter estimation to get the best parameter estimates that fit the data, and then infer the regulation type between the two variables. There are two problems with this method. First, the results can be very dependent on a given model, that is, if we use a time series data that is not governed by these equations, then we would get inaccurate results. Second, parameter estimation can be computationally costly, specially if the number of unknown parameters increase. What can be a solution to this problem? We can use a model-based method using a flexible model. By flexible model, we mean that the method we should use should be applicable to a general ODE model with multiple components. The general ODE-based inference (GOBI) is broadly applicable and accurate and addresses the problems identified from the well-known methods.  </a:t>
            </a:r>
          </a:p>
        </p:txBody>
      </p:sp>
      <p:sp>
        <p:nvSpPr>
          <p:cNvPr id="4" name="Slide Number Placeholder 3"/>
          <p:cNvSpPr>
            <a:spLocks noGrp="1"/>
          </p:cNvSpPr>
          <p:nvPr>
            <p:ph type="sldNum" sz="quarter" idx="5"/>
          </p:nvPr>
        </p:nvSpPr>
        <p:spPr/>
        <p:txBody>
          <a:bodyPr/>
          <a:lstStyle/>
          <a:p>
            <a:fld id="{6E16E250-FA70-FE4F-8EF4-58E954889D78}" type="slidenum">
              <a:rPr lang="en-KR" smtClean="0"/>
              <a:t>3</a:t>
            </a:fld>
            <a:endParaRPr lang="en-KR"/>
          </a:p>
        </p:txBody>
      </p:sp>
    </p:spTree>
    <p:extLst>
      <p:ext uri="{BB962C8B-B14F-4D97-AF65-F5344CB8AC3E}">
        <p14:creationId xmlns:p14="http://schemas.microsoft.com/office/powerpoint/2010/main" val="4114629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Then, to further eliminate false regulations, we perform another test. We simply shuffle one of the causal variables, for example here, we shuffle the rain data many many times, compute the score for each shuffling so that we can create this distribution. Then, we compare the score from the unshuffled data to this distribution. If the p value is very small, then the regulation type passes the test. If not, then it fails. So that here in this case, the red regulation type passes. Then what if both pass? These regulation types cannot both be true at the same time, so the conflicting regulations are cancelled out, so that only regulation from temperature remains. </a:t>
            </a:r>
          </a:p>
        </p:txBody>
      </p:sp>
      <p:sp>
        <p:nvSpPr>
          <p:cNvPr id="4" name="Slide Number Placeholder 3"/>
          <p:cNvSpPr>
            <a:spLocks noGrp="1"/>
          </p:cNvSpPr>
          <p:nvPr>
            <p:ph type="sldNum" sz="quarter" idx="5"/>
          </p:nvPr>
        </p:nvSpPr>
        <p:spPr/>
        <p:txBody>
          <a:bodyPr/>
          <a:lstStyle/>
          <a:p>
            <a:fld id="{A134783A-21AF-0244-BA60-F53A045F0414}" type="slidenum">
              <a:rPr lang="en-KR" smtClean="0"/>
              <a:t>22</a:t>
            </a:fld>
            <a:endParaRPr lang="en-KR"/>
          </a:p>
        </p:txBody>
      </p:sp>
    </p:spTree>
    <p:extLst>
      <p:ext uri="{BB962C8B-B14F-4D97-AF65-F5344CB8AC3E}">
        <p14:creationId xmlns:p14="http://schemas.microsoft.com/office/powerpoint/2010/main" val="1524264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So, solving for the regulation scores and performing the filtering tests are computed for each window so that for combinations of time delays for rain and temperature, we have this kind of heatmap. Then, we choose the dominant regulation type, in this case it is the red one. To quantify this, we add the scores of this regulation type. Then, we do this for all combinations of time delays. Then again compute the sum of the dominant regulation types per combination of time delay and finally compare them with one another. Here, the highest total score occurs at time delay (3,2) 3 months for rain and 2 months for temperature, with regulation type blue. </a:t>
            </a:r>
            <a:r>
              <a:rPr lang="en-US" dirty="0"/>
              <a:t>N</a:t>
            </a:r>
            <a:r>
              <a:rPr lang="en-KR" dirty="0"/>
              <a:t>egative regulation from rain and positive regulation from temperature. </a:t>
            </a:r>
          </a:p>
        </p:txBody>
      </p:sp>
      <p:sp>
        <p:nvSpPr>
          <p:cNvPr id="4" name="Slide Number Placeholder 3"/>
          <p:cNvSpPr>
            <a:spLocks noGrp="1"/>
          </p:cNvSpPr>
          <p:nvPr>
            <p:ph type="sldNum" sz="quarter" idx="5"/>
          </p:nvPr>
        </p:nvSpPr>
        <p:spPr/>
        <p:txBody>
          <a:bodyPr/>
          <a:lstStyle/>
          <a:p>
            <a:fld id="{A134783A-21AF-0244-BA60-F53A045F0414}" type="slidenum">
              <a:rPr lang="en-KR" smtClean="0"/>
              <a:t>25</a:t>
            </a:fld>
            <a:endParaRPr lang="en-KR"/>
          </a:p>
        </p:txBody>
      </p:sp>
    </p:spTree>
    <p:extLst>
      <p:ext uri="{BB962C8B-B14F-4D97-AF65-F5344CB8AC3E}">
        <p14:creationId xmlns:p14="http://schemas.microsoft.com/office/powerpoint/2010/main" val="1170759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After repeating this process for all the 16 regions in the Philippines, we got very interesting results. Despite 8 possible regulation types, only 2 dominant types emerge. The red where rain and temperature both positively regulate dengue cases, and the blue where rain negatively regulates dengue and temp positively regulates dengue. And, when we plot this on the Philippine map, we get this color-coded map. The regions with the same regulation types are located next to each other. Why? To find the reason for this, we can look back at the raw data.</a:t>
            </a:r>
          </a:p>
        </p:txBody>
      </p:sp>
      <p:sp>
        <p:nvSpPr>
          <p:cNvPr id="4" name="Slide Number Placeholder 3"/>
          <p:cNvSpPr>
            <a:spLocks noGrp="1"/>
          </p:cNvSpPr>
          <p:nvPr>
            <p:ph type="sldNum" sz="quarter" idx="5"/>
          </p:nvPr>
        </p:nvSpPr>
        <p:spPr/>
        <p:txBody>
          <a:bodyPr/>
          <a:lstStyle/>
          <a:p>
            <a:fld id="{A134783A-21AF-0244-BA60-F53A045F0414}" type="slidenum">
              <a:rPr lang="en-KR" smtClean="0"/>
              <a:t>26</a:t>
            </a:fld>
            <a:endParaRPr lang="en-KR"/>
          </a:p>
        </p:txBody>
      </p:sp>
    </p:spTree>
    <p:extLst>
      <p:ext uri="{BB962C8B-B14F-4D97-AF65-F5344CB8AC3E}">
        <p14:creationId xmlns:p14="http://schemas.microsoft.com/office/powerpoint/2010/main" val="3378474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So we say that our analysis identifies dry season as an additional indicator of dengue incidence, which has not been considered in previous studies. In previous studies using correlation methods and classical causation detection methods, the usual conclusion is this: In some cases, as rain and temperature increase, dengue cases also increase but in some cases, when rain and temperature increase, dengue cases decrease. However in our analysis, we used the presence of clear dry season as a unifying criterion for rainfall, temperature, and dengue cases relationship. That is, when there is no clear dry season, as rain and temperature increase, dengue cases increase. However, when there is clear dry season, as rain and temperature increase, the dengue cases decrease. </a:t>
            </a:r>
          </a:p>
        </p:txBody>
      </p:sp>
      <p:sp>
        <p:nvSpPr>
          <p:cNvPr id="4" name="Slide Number Placeholder 3"/>
          <p:cNvSpPr>
            <a:spLocks noGrp="1"/>
          </p:cNvSpPr>
          <p:nvPr>
            <p:ph type="sldNum" sz="quarter" idx="5"/>
          </p:nvPr>
        </p:nvSpPr>
        <p:spPr/>
        <p:txBody>
          <a:bodyPr/>
          <a:lstStyle/>
          <a:p>
            <a:fld id="{A134783A-21AF-0244-BA60-F53A045F0414}" type="slidenum">
              <a:rPr lang="en-KR" smtClean="0"/>
              <a:t>29</a:t>
            </a:fld>
            <a:endParaRPr lang="en-KR"/>
          </a:p>
        </p:txBody>
      </p:sp>
    </p:spTree>
    <p:extLst>
      <p:ext uri="{BB962C8B-B14F-4D97-AF65-F5344CB8AC3E}">
        <p14:creationId xmlns:p14="http://schemas.microsoft.com/office/powerpoint/2010/main" val="779539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From now on, I will describe how GOBI is applied to infer relationships between variables. We start with this simple example. Suppose we have two time series X, the gray line, and a time series Y, the pink line. We also see here the plot of the derivative of Y. If the underlying relationship between X and Y is that X positively regulates Y, then an increase in X must imply an increase in the derivative of Y. That is, if we take two values of X at two different time points and the difference is positive, then the corresponding difference in Y dot must also be positive. Then, we can infer the regulation from the regulation detection score, given by I. Since Xd is positive, then Y dot is also positive and the product will always be positive. We can quantify this by dividing by its normalized integral, that we will call the regulation detection score, so that it is always equal to 1. </a:t>
            </a:r>
          </a:p>
        </p:txBody>
      </p:sp>
      <p:sp>
        <p:nvSpPr>
          <p:cNvPr id="4" name="Slide Number Placeholder 3"/>
          <p:cNvSpPr>
            <a:spLocks noGrp="1"/>
          </p:cNvSpPr>
          <p:nvPr>
            <p:ph type="sldNum" sz="quarter" idx="5"/>
          </p:nvPr>
        </p:nvSpPr>
        <p:spPr/>
        <p:txBody>
          <a:bodyPr/>
          <a:lstStyle/>
          <a:p>
            <a:fld id="{6E16E250-FA70-FE4F-8EF4-58E954889D78}" type="slidenum">
              <a:rPr lang="en-KR" smtClean="0"/>
              <a:t>4</a:t>
            </a:fld>
            <a:endParaRPr lang="en-KR"/>
          </a:p>
        </p:txBody>
      </p:sp>
    </p:spTree>
    <p:extLst>
      <p:ext uri="{BB962C8B-B14F-4D97-AF65-F5344CB8AC3E}">
        <p14:creationId xmlns:p14="http://schemas.microsoft.com/office/powerpoint/2010/main" val="99879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Similarly, if X negatively regulates Y, then this means that a decrease in X will correspond to an increase in Y dot. </a:t>
            </a:r>
            <a:r>
              <a:rPr lang="en-US" dirty="0"/>
              <a:t>S</a:t>
            </a:r>
            <a:r>
              <a:rPr lang="en-KR" dirty="0"/>
              <a:t>o that our regulation detection function is replaced by this, Xd is always negative, and so I is always positive. As a results, the regulation detecion score is always 1. </a:t>
            </a:r>
          </a:p>
        </p:txBody>
      </p:sp>
      <p:sp>
        <p:nvSpPr>
          <p:cNvPr id="4" name="Slide Number Placeholder 3"/>
          <p:cNvSpPr>
            <a:spLocks noGrp="1"/>
          </p:cNvSpPr>
          <p:nvPr>
            <p:ph type="sldNum" sz="quarter" idx="5"/>
          </p:nvPr>
        </p:nvSpPr>
        <p:spPr/>
        <p:txBody>
          <a:bodyPr/>
          <a:lstStyle/>
          <a:p>
            <a:fld id="{6E16E250-FA70-FE4F-8EF4-58E954889D78}" type="slidenum">
              <a:rPr lang="en-KR" smtClean="0"/>
              <a:t>5</a:t>
            </a:fld>
            <a:endParaRPr lang="en-KR"/>
          </a:p>
        </p:txBody>
      </p:sp>
    </p:spTree>
    <p:extLst>
      <p:ext uri="{BB962C8B-B14F-4D97-AF65-F5344CB8AC3E}">
        <p14:creationId xmlns:p14="http://schemas.microsoft.com/office/powerpoint/2010/main" val="349043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This can be extended in the 2 dimensional case, So suppose we have two variables X1 and X2 positively regulating Y. We can see that if this happens, I will always still be positive when we check for the correct regulation type. However if we we check the regulation detection function for + regulation from X1 and - regulation from X2, I will not always be positive. It is the same for this ecxample where X1 positively regulates Y and X2 negatively regulates Y, the correct regulation detection function will give us a positive value so that the score is always 1, however if the regulation detection function is inaccurate, we I will not be always positive. In other words, the regulation detection function is not always positive if it does not match the actual regulation type. So that we can determine the regulation type if S is 1. </a:t>
            </a:r>
          </a:p>
        </p:txBody>
      </p:sp>
      <p:sp>
        <p:nvSpPr>
          <p:cNvPr id="4" name="Slide Number Placeholder 3"/>
          <p:cNvSpPr>
            <a:spLocks noGrp="1"/>
          </p:cNvSpPr>
          <p:nvPr>
            <p:ph type="sldNum" sz="quarter" idx="5"/>
          </p:nvPr>
        </p:nvSpPr>
        <p:spPr/>
        <p:txBody>
          <a:bodyPr/>
          <a:lstStyle/>
          <a:p>
            <a:fld id="{6E16E250-FA70-FE4F-8EF4-58E954889D78}" type="slidenum">
              <a:rPr lang="en-KR" smtClean="0"/>
              <a:t>6</a:t>
            </a:fld>
            <a:endParaRPr lang="en-KR"/>
          </a:p>
        </p:txBody>
      </p:sp>
    </p:spTree>
    <p:extLst>
      <p:ext uri="{BB962C8B-B14F-4D97-AF65-F5344CB8AC3E}">
        <p14:creationId xmlns:p14="http://schemas.microsoft.com/office/powerpoint/2010/main" val="3662339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An additional case is that X1 positively regulates Y and X2 does not regulate Y at all. In this case we see that both regulation detection functions are positive regardless of X2. Then both regulation scores are equal to 1. In this case, we can use a filtering test called the regulation-delta function, or simply the delta test. What we do is just subtract the two regulation scores and if it is equal to zero, then this means that the conditions do not indicate the presence of these two regulation types. </a:t>
            </a:r>
          </a:p>
        </p:txBody>
      </p:sp>
      <p:sp>
        <p:nvSpPr>
          <p:cNvPr id="4" name="Slide Number Placeholder 3"/>
          <p:cNvSpPr>
            <a:spLocks noGrp="1"/>
          </p:cNvSpPr>
          <p:nvPr>
            <p:ph type="sldNum" sz="quarter" idx="5"/>
          </p:nvPr>
        </p:nvSpPr>
        <p:spPr/>
        <p:txBody>
          <a:bodyPr/>
          <a:lstStyle/>
          <a:p>
            <a:fld id="{6E16E250-FA70-FE4F-8EF4-58E954889D78}" type="slidenum">
              <a:rPr lang="en-KR" smtClean="0"/>
              <a:t>7</a:t>
            </a:fld>
            <a:endParaRPr lang="en-KR"/>
          </a:p>
        </p:txBody>
      </p:sp>
    </p:spTree>
    <p:extLst>
      <p:ext uri="{BB962C8B-B14F-4D97-AF65-F5344CB8AC3E}">
        <p14:creationId xmlns:p14="http://schemas.microsoft.com/office/powerpoint/2010/main" val="12754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So to summarize this is the framework for inferring a regulatory network. </a:t>
            </a:r>
          </a:p>
        </p:txBody>
      </p:sp>
      <p:sp>
        <p:nvSpPr>
          <p:cNvPr id="4" name="Slide Number Placeholder 3"/>
          <p:cNvSpPr>
            <a:spLocks noGrp="1"/>
          </p:cNvSpPr>
          <p:nvPr>
            <p:ph type="sldNum" sz="quarter" idx="5"/>
          </p:nvPr>
        </p:nvSpPr>
        <p:spPr/>
        <p:txBody>
          <a:bodyPr/>
          <a:lstStyle/>
          <a:p>
            <a:fld id="{6E16E250-FA70-FE4F-8EF4-58E954889D78}" type="slidenum">
              <a:rPr lang="en-KR" smtClean="0"/>
              <a:t>8</a:t>
            </a:fld>
            <a:endParaRPr lang="en-KR"/>
          </a:p>
        </p:txBody>
      </p:sp>
    </p:spTree>
    <p:extLst>
      <p:ext uri="{BB962C8B-B14F-4D97-AF65-F5344CB8AC3E}">
        <p14:creationId xmlns:p14="http://schemas.microsoft.com/office/powerpoint/2010/main" val="809807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When the data is very noisy, it is possible that the regulation score is not always 1. Let’s take a look at this example. Here the true regulation is A negatively regulates B and a false regulation is A positively regulates C. If the noise is </a:t>
            </a:r>
            <a:r>
              <a:rPr lang="en-US" dirty="0"/>
              <a:t>ignored</a:t>
            </a:r>
            <a:r>
              <a:rPr lang="en-KR" dirty="0"/>
              <a:t>, then there is a possibility of incorrectly detecting a false regulation. However if the noise is incorporated, as the noise is increased the difference between the true and false regulations become more evident. In this case, we should set some threshold values for the score that we will accept as true regulation.  </a:t>
            </a:r>
          </a:p>
        </p:txBody>
      </p:sp>
      <p:sp>
        <p:nvSpPr>
          <p:cNvPr id="4" name="Slide Number Placeholder 3"/>
          <p:cNvSpPr>
            <a:spLocks noGrp="1"/>
          </p:cNvSpPr>
          <p:nvPr>
            <p:ph type="sldNum" sz="quarter" idx="5"/>
          </p:nvPr>
        </p:nvSpPr>
        <p:spPr/>
        <p:txBody>
          <a:bodyPr/>
          <a:lstStyle/>
          <a:p>
            <a:fld id="{6E16E250-FA70-FE4F-8EF4-58E954889D78}" type="slidenum">
              <a:rPr lang="en-KR" smtClean="0"/>
              <a:t>9</a:t>
            </a:fld>
            <a:endParaRPr lang="en-KR"/>
          </a:p>
        </p:txBody>
      </p:sp>
    </p:spTree>
    <p:extLst>
      <p:ext uri="{BB962C8B-B14F-4D97-AF65-F5344CB8AC3E}">
        <p14:creationId xmlns:p14="http://schemas.microsoft.com/office/powerpoint/2010/main" val="2930659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KR" dirty="0"/>
              <a:t>In the presence of noise, since score is not always equal to 1, the delta test may not be equal to zero and will fail to distinguish the indirect regulations. In this case we use a surrogate test. We fix B and shuffle A many many times, and for each shuffling we compute the corresponding score, so that for the many shuffling, we get many regulation scores and we can generate this distribution. By doing this, we are destroying the dependence of C on A, so that if </a:t>
            </a:r>
            <a:r>
              <a:rPr lang="en-US" dirty="0"/>
              <a:t>w</a:t>
            </a:r>
            <a:r>
              <a:rPr lang="en-KR" dirty="0"/>
              <a:t>e compare the original value of the score of the unshuffled data to this distribution, if the p-value is less than some threshold, then there is actually a direct regulation. If there is no direct regulation, then the score is not significantly larger than the scores from the shuffled data. </a:t>
            </a:r>
          </a:p>
        </p:txBody>
      </p:sp>
      <p:sp>
        <p:nvSpPr>
          <p:cNvPr id="4" name="Slide Number Placeholder 3"/>
          <p:cNvSpPr>
            <a:spLocks noGrp="1"/>
          </p:cNvSpPr>
          <p:nvPr>
            <p:ph type="sldNum" sz="quarter" idx="5"/>
          </p:nvPr>
        </p:nvSpPr>
        <p:spPr/>
        <p:txBody>
          <a:bodyPr/>
          <a:lstStyle/>
          <a:p>
            <a:fld id="{6E16E250-FA70-FE4F-8EF4-58E954889D78}" type="slidenum">
              <a:rPr lang="en-KR" smtClean="0"/>
              <a:t>10</a:t>
            </a:fld>
            <a:endParaRPr lang="en-KR"/>
          </a:p>
        </p:txBody>
      </p:sp>
    </p:spTree>
    <p:extLst>
      <p:ext uri="{BB962C8B-B14F-4D97-AF65-F5344CB8AC3E}">
        <p14:creationId xmlns:p14="http://schemas.microsoft.com/office/powerpoint/2010/main" val="1753631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12FE-44FF-5B53-782C-95ABD8891E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R"/>
          </a:p>
        </p:txBody>
      </p:sp>
      <p:sp>
        <p:nvSpPr>
          <p:cNvPr id="3" name="Subtitle 2">
            <a:extLst>
              <a:ext uri="{FF2B5EF4-FFF2-40B4-BE49-F238E27FC236}">
                <a16:creationId xmlns:a16="http://schemas.microsoft.com/office/drawing/2014/main" id="{9EDDB537-3F1F-7210-2BAC-1ACD33D337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B20E0FC8-2445-EF93-4B38-1FC0F4CC21AA}"/>
              </a:ext>
            </a:extLst>
          </p:cNvPr>
          <p:cNvSpPr>
            <a:spLocks noGrp="1"/>
          </p:cNvSpPr>
          <p:nvPr>
            <p:ph type="dt" sz="half" idx="10"/>
          </p:nvPr>
        </p:nvSpPr>
        <p:spPr/>
        <p:txBody>
          <a:bodyPr/>
          <a:lstStyle/>
          <a:p>
            <a:fld id="{20BD2783-8197-E54E-885A-E589AB427E8D}" type="datetimeFigureOut">
              <a:rPr lang="en-KR" smtClean="0"/>
              <a:t>2024/01/17</a:t>
            </a:fld>
            <a:endParaRPr lang="en-KR"/>
          </a:p>
        </p:txBody>
      </p:sp>
      <p:sp>
        <p:nvSpPr>
          <p:cNvPr id="5" name="Footer Placeholder 4">
            <a:extLst>
              <a:ext uri="{FF2B5EF4-FFF2-40B4-BE49-F238E27FC236}">
                <a16:creationId xmlns:a16="http://schemas.microsoft.com/office/drawing/2014/main" id="{9E478A44-0BE2-D141-B079-8A14160673AE}"/>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6E446488-448C-DCFA-6E41-829C41F642DF}"/>
              </a:ext>
            </a:extLst>
          </p:cNvPr>
          <p:cNvSpPr>
            <a:spLocks noGrp="1"/>
          </p:cNvSpPr>
          <p:nvPr>
            <p:ph type="sldNum" sz="quarter" idx="12"/>
          </p:nvPr>
        </p:nvSpPr>
        <p:spPr/>
        <p:txBody>
          <a:bodyPr/>
          <a:lstStyle/>
          <a:p>
            <a:fld id="{81B2C466-5A29-9347-A05A-74CA84C816A7}" type="slidenum">
              <a:rPr lang="en-KR" smtClean="0"/>
              <a:t>‹#›</a:t>
            </a:fld>
            <a:endParaRPr lang="en-KR"/>
          </a:p>
        </p:txBody>
      </p:sp>
    </p:spTree>
    <p:extLst>
      <p:ext uri="{BB962C8B-B14F-4D97-AF65-F5344CB8AC3E}">
        <p14:creationId xmlns:p14="http://schemas.microsoft.com/office/powerpoint/2010/main" val="694064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B2EC-FB6C-4304-287D-66C4425C1126}"/>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A34F5721-1CF2-8185-0520-E5D0AAC911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867E4D1-CF9D-DD97-6B23-34349DA0BD72}"/>
              </a:ext>
            </a:extLst>
          </p:cNvPr>
          <p:cNvSpPr>
            <a:spLocks noGrp="1"/>
          </p:cNvSpPr>
          <p:nvPr>
            <p:ph type="dt" sz="half" idx="10"/>
          </p:nvPr>
        </p:nvSpPr>
        <p:spPr/>
        <p:txBody>
          <a:bodyPr/>
          <a:lstStyle/>
          <a:p>
            <a:fld id="{20BD2783-8197-E54E-885A-E589AB427E8D}" type="datetimeFigureOut">
              <a:rPr lang="en-KR" smtClean="0"/>
              <a:t>2024/01/17</a:t>
            </a:fld>
            <a:endParaRPr lang="en-KR"/>
          </a:p>
        </p:txBody>
      </p:sp>
      <p:sp>
        <p:nvSpPr>
          <p:cNvPr id="5" name="Footer Placeholder 4">
            <a:extLst>
              <a:ext uri="{FF2B5EF4-FFF2-40B4-BE49-F238E27FC236}">
                <a16:creationId xmlns:a16="http://schemas.microsoft.com/office/drawing/2014/main" id="{429AFEE0-4663-7E84-DFD4-6216B2ADB36C}"/>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34B127D2-65CD-9B74-ECD2-6FD9D66F26EA}"/>
              </a:ext>
            </a:extLst>
          </p:cNvPr>
          <p:cNvSpPr>
            <a:spLocks noGrp="1"/>
          </p:cNvSpPr>
          <p:nvPr>
            <p:ph type="sldNum" sz="quarter" idx="12"/>
          </p:nvPr>
        </p:nvSpPr>
        <p:spPr/>
        <p:txBody>
          <a:bodyPr/>
          <a:lstStyle/>
          <a:p>
            <a:fld id="{81B2C466-5A29-9347-A05A-74CA84C816A7}" type="slidenum">
              <a:rPr lang="en-KR" smtClean="0"/>
              <a:t>‹#›</a:t>
            </a:fld>
            <a:endParaRPr lang="en-KR"/>
          </a:p>
        </p:txBody>
      </p:sp>
    </p:spTree>
    <p:extLst>
      <p:ext uri="{BB962C8B-B14F-4D97-AF65-F5344CB8AC3E}">
        <p14:creationId xmlns:p14="http://schemas.microsoft.com/office/powerpoint/2010/main" val="259192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58008F-7B1A-697D-ADC3-7C8BD9D7FE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0371A5D2-B883-B9CE-626B-6D8282322F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8C77CF38-3AB3-B710-7346-1DEFC012E430}"/>
              </a:ext>
            </a:extLst>
          </p:cNvPr>
          <p:cNvSpPr>
            <a:spLocks noGrp="1"/>
          </p:cNvSpPr>
          <p:nvPr>
            <p:ph type="dt" sz="half" idx="10"/>
          </p:nvPr>
        </p:nvSpPr>
        <p:spPr/>
        <p:txBody>
          <a:bodyPr/>
          <a:lstStyle/>
          <a:p>
            <a:fld id="{20BD2783-8197-E54E-885A-E589AB427E8D}" type="datetimeFigureOut">
              <a:rPr lang="en-KR" smtClean="0"/>
              <a:t>2024/01/17</a:t>
            </a:fld>
            <a:endParaRPr lang="en-KR"/>
          </a:p>
        </p:txBody>
      </p:sp>
      <p:sp>
        <p:nvSpPr>
          <p:cNvPr id="5" name="Footer Placeholder 4">
            <a:extLst>
              <a:ext uri="{FF2B5EF4-FFF2-40B4-BE49-F238E27FC236}">
                <a16:creationId xmlns:a16="http://schemas.microsoft.com/office/drawing/2014/main" id="{85521022-74FC-056A-77C7-44B3F5E9899D}"/>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E68DA2BE-8BD5-C443-C88D-8F07EC0921C6}"/>
              </a:ext>
            </a:extLst>
          </p:cNvPr>
          <p:cNvSpPr>
            <a:spLocks noGrp="1"/>
          </p:cNvSpPr>
          <p:nvPr>
            <p:ph type="sldNum" sz="quarter" idx="12"/>
          </p:nvPr>
        </p:nvSpPr>
        <p:spPr/>
        <p:txBody>
          <a:bodyPr/>
          <a:lstStyle/>
          <a:p>
            <a:fld id="{81B2C466-5A29-9347-A05A-74CA84C816A7}" type="slidenum">
              <a:rPr lang="en-KR" smtClean="0"/>
              <a:t>‹#›</a:t>
            </a:fld>
            <a:endParaRPr lang="en-KR"/>
          </a:p>
        </p:txBody>
      </p:sp>
    </p:spTree>
    <p:extLst>
      <p:ext uri="{BB962C8B-B14F-4D97-AF65-F5344CB8AC3E}">
        <p14:creationId xmlns:p14="http://schemas.microsoft.com/office/powerpoint/2010/main" val="3934170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F3AC1-F24A-2529-7B95-832E73A8759D}"/>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8D9259A-B769-DAB9-C422-C0A06F1100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35F3A35C-5A78-977C-C77D-17AD9843C942}"/>
              </a:ext>
            </a:extLst>
          </p:cNvPr>
          <p:cNvSpPr>
            <a:spLocks noGrp="1"/>
          </p:cNvSpPr>
          <p:nvPr>
            <p:ph type="dt" sz="half" idx="10"/>
          </p:nvPr>
        </p:nvSpPr>
        <p:spPr/>
        <p:txBody>
          <a:bodyPr/>
          <a:lstStyle/>
          <a:p>
            <a:fld id="{20BD2783-8197-E54E-885A-E589AB427E8D}" type="datetimeFigureOut">
              <a:rPr lang="en-KR" smtClean="0"/>
              <a:t>2024/01/17</a:t>
            </a:fld>
            <a:endParaRPr lang="en-KR"/>
          </a:p>
        </p:txBody>
      </p:sp>
      <p:sp>
        <p:nvSpPr>
          <p:cNvPr id="5" name="Footer Placeholder 4">
            <a:extLst>
              <a:ext uri="{FF2B5EF4-FFF2-40B4-BE49-F238E27FC236}">
                <a16:creationId xmlns:a16="http://schemas.microsoft.com/office/drawing/2014/main" id="{F8658CC5-4B2A-C3D1-023E-883E44081C4D}"/>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230109A1-B201-0154-847D-C2CBDD8E45A3}"/>
              </a:ext>
            </a:extLst>
          </p:cNvPr>
          <p:cNvSpPr>
            <a:spLocks noGrp="1"/>
          </p:cNvSpPr>
          <p:nvPr>
            <p:ph type="sldNum" sz="quarter" idx="12"/>
          </p:nvPr>
        </p:nvSpPr>
        <p:spPr/>
        <p:txBody>
          <a:bodyPr/>
          <a:lstStyle/>
          <a:p>
            <a:fld id="{81B2C466-5A29-9347-A05A-74CA84C816A7}" type="slidenum">
              <a:rPr lang="en-KR" smtClean="0"/>
              <a:t>‹#›</a:t>
            </a:fld>
            <a:endParaRPr lang="en-KR"/>
          </a:p>
        </p:txBody>
      </p:sp>
    </p:spTree>
    <p:extLst>
      <p:ext uri="{BB962C8B-B14F-4D97-AF65-F5344CB8AC3E}">
        <p14:creationId xmlns:p14="http://schemas.microsoft.com/office/powerpoint/2010/main" val="3012850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2543-0E5D-2EA5-12BA-99AAD9D60C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B21D689B-4F28-DFCE-91F1-720B2DDA7B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89F8D2-3EF0-E757-3385-F6E9740BA4E4}"/>
              </a:ext>
            </a:extLst>
          </p:cNvPr>
          <p:cNvSpPr>
            <a:spLocks noGrp="1"/>
          </p:cNvSpPr>
          <p:nvPr>
            <p:ph type="dt" sz="half" idx="10"/>
          </p:nvPr>
        </p:nvSpPr>
        <p:spPr/>
        <p:txBody>
          <a:bodyPr/>
          <a:lstStyle/>
          <a:p>
            <a:fld id="{20BD2783-8197-E54E-885A-E589AB427E8D}" type="datetimeFigureOut">
              <a:rPr lang="en-KR" smtClean="0"/>
              <a:t>2024/01/17</a:t>
            </a:fld>
            <a:endParaRPr lang="en-KR"/>
          </a:p>
        </p:txBody>
      </p:sp>
      <p:sp>
        <p:nvSpPr>
          <p:cNvPr id="5" name="Footer Placeholder 4">
            <a:extLst>
              <a:ext uri="{FF2B5EF4-FFF2-40B4-BE49-F238E27FC236}">
                <a16:creationId xmlns:a16="http://schemas.microsoft.com/office/drawing/2014/main" id="{9E4B8256-DFD3-D154-027B-5D0CD7520174}"/>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5322211F-A9B8-3BA6-518F-2AB4706457A0}"/>
              </a:ext>
            </a:extLst>
          </p:cNvPr>
          <p:cNvSpPr>
            <a:spLocks noGrp="1"/>
          </p:cNvSpPr>
          <p:nvPr>
            <p:ph type="sldNum" sz="quarter" idx="12"/>
          </p:nvPr>
        </p:nvSpPr>
        <p:spPr/>
        <p:txBody>
          <a:bodyPr/>
          <a:lstStyle/>
          <a:p>
            <a:fld id="{81B2C466-5A29-9347-A05A-74CA84C816A7}" type="slidenum">
              <a:rPr lang="en-KR" smtClean="0"/>
              <a:t>‹#›</a:t>
            </a:fld>
            <a:endParaRPr lang="en-KR"/>
          </a:p>
        </p:txBody>
      </p:sp>
    </p:spTree>
    <p:extLst>
      <p:ext uri="{BB962C8B-B14F-4D97-AF65-F5344CB8AC3E}">
        <p14:creationId xmlns:p14="http://schemas.microsoft.com/office/powerpoint/2010/main" val="676704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E00D-5677-49DB-768B-2B5C72A6C2A5}"/>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9C34B0BF-59B0-4256-5EE5-FA641363AD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22532744-067C-7A47-72E8-15B7EF4E55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C5451169-34E1-5FA1-A11E-92122E0353C0}"/>
              </a:ext>
            </a:extLst>
          </p:cNvPr>
          <p:cNvSpPr>
            <a:spLocks noGrp="1"/>
          </p:cNvSpPr>
          <p:nvPr>
            <p:ph type="dt" sz="half" idx="10"/>
          </p:nvPr>
        </p:nvSpPr>
        <p:spPr/>
        <p:txBody>
          <a:bodyPr/>
          <a:lstStyle/>
          <a:p>
            <a:fld id="{20BD2783-8197-E54E-885A-E589AB427E8D}" type="datetimeFigureOut">
              <a:rPr lang="en-KR" smtClean="0"/>
              <a:t>2024/01/17</a:t>
            </a:fld>
            <a:endParaRPr lang="en-KR"/>
          </a:p>
        </p:txBody>
      </p:sp>
      <p:sp>
        <p:nvSpPr>
          <p:cNvPr id="6" name="Footer Placeholder 5">
            <a:extLst>
              <a:ext uri="{FF2B5EF4-FFF2-40B4-BE49-F238E27FC236}">
                <a16:creationId xmlns:a16="http://schemas.microsoft.com/office/drawing/2014/main" id="{4EB090DE-693F-A0A2-661E-7E5842AFAFA3}"/>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DE422A27-9E0F-96B4-5A40-D63CFB485AC6}"/>
              </a:ext>
            </a:extLst>
          </p:cNvPr>
          <p:cNvSpPr>
            <a:spLocks noGrp="1"/>
          </p:cNvSpPr>
          <p:nvPr>
            <p:ph type="sldNum" sz="quarter" idx="12"/>
          </p:nvPr>
        </p:nvSpPr>
        <p:spPr/>
        <p:txBody>
          <a:bodyPr/>
          <a:lstStyle/>
          <a:p>
            <a:fld id="{81B2C466-5A29-9347-A05A-74CA84C816A7}" type="slidenum">
              <a:rPr lang="en-KR" smtClean="0"/>
              <a:t>‹#›</a:t>
            </a:fld>
            <a:endParaRPr lang="en-KR"/>
          </a:p>
        </p:txBody>
      </p:sp>
    </p:spTree>
    <p:extLst>
      <p:ext uri="{BB962C8B-B14F-4D97-AF65-F5344CB8AC3E}">
        <p14:creationId xmlns:p14="http://schemas.microsoft.com/office/powerpoint/2010/main" val="3277518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A41F1-06A6-6EA9-C779-D524294B9117}"/>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71D40DBC-BFD3-4224-D4BC-5B29A881AC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13C905-2BA3-E805-C153-183F68DD93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204F3A42-8EEC-7414-AB66-176C2DD522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18D071-E6ED-683F-B6B0-0BBB37DA61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8B676AA4-7D5B-0108-F14B-C722A0D59959}"/>
              </a:ext>
            </a:extLst>
          </p:cNvPr>
          <p:cNvSpPr>
            <a:spLocks noGrp="1"/>
          </p:cNvSpPr>
          <p:nvPr>
            <p:ph type="dt" sz="half" idx="10"/>
          </p:nvPr>
        </p:nvSpPr>
        <p:spPr/>
        <p:txBody>
          <a:bodyPr/>
          <a:lstStyle/>
          <a:p>
            <a:fld id="{20BD2783-8197-E54E-885A-E589AB427E8D}" type="datetimeFigureOut">
              <a:rPr lang="en-KR" smtClean="0"/>
              <a:t>2024/01/17</a:t>
            </a:fld>
            <a:endParaRPr lang="en-KR"/>
          </a:p>
        </p:txBody>
      </p:sp>
      <p:sp>
        <p:nvSpPr>
          <p:cNvPr id="8" name="Footer Placeholder 7">
            <a:extLst>
              <a:ext uri="{FF2B5EF4-FFF2-40B4-BE49-F238E27FC236}">
                <a16:creationId xmlns:a16="http://schemas.microsoft.com/office/drawing/2014/main" id="{D62ECEB0-135E-AB46-E4A8-D7B074FC6E12}"/>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83EA08FF-76A5-B66D-6C24-401E1AF05307}"/>
              </a:ext>
            </a:extLst>
          </p:cNvPr>
          <p:cNvSpPr>
            <a:spLocks noGrp="1"/>
          </p:cNvSpPr>
          <p:nvPr>
            <p:ph type="sldNum" sz="quarter" idx="12"/>
          </p:nvPr>
        </p:nvSpPr>
        <p:spPr/>
        <p:txBody>
          <a:bodyPr/>
          <a:lstStyle/>
          <a:p>
            <a:fld id="{81B2C466-5A29-9347-A05A-74CA84C816A7}" type="slidenum">
              <a:rPr lang="en-KR" smtClean="0"/>
              <a:t>‹#›</a:t>
            </a:fld>
            <a:endParaRPr lang="en-KR"/>
          </a:p>
        </p:txBody>
      </p:sp>
    </p:spTree>
    <p:extLst>
      <p:ext uri="{BB962C8B-B14F-4D97-AF65-F5344CB8AC3E}">
        <p14:creationId xmlns:p14="http://schemas.microsoft.com/office/powerpoint/2010/main" val="177844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BF69-86CC-08A7-63E7-777FB031735E}"/>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86423DEF-38C9-E8BE-47EC-8B363303CD5E}"/>
              </a:ext>
            </a:extLst>
          </p:cNvPr>
          <p:cNvSpPr>
            <a:spLocks noGrp="1"/>
          </p:cNvSpPr>
          <p:nvPr>
            <p:ph type="dt" sz="half" idx="10"/>
          </p:nvPr>
        </p:nvSpPr>
        <p:spPr/>
        <p:txBody>
          <a:bodyPr/>
          <a:lstStyle/>
          <a:p>
            <a:fld id="{20BD2783-8197-E54E-885A-E589AB427E8D}" type="datetimeFigureOut">
              <a:rPr lang="en-KR" smtClean="0"/>
              <a:t>2024/01/17</a:t>
            </a:fld>
            <a:endParaRPr lang="en-KR"/>
          </a:p>
        </p:txBody>
      </p:sp>
      <p:sp>
        <p:nvSpPr>
          <p:cNvPr id="4" name="Footer Placeholder 3">
            <a:extLst>
              <a:ext uri="{FF2B5EF4-FFF2-40B4-BE49-F238E27FC236}">
                <a16:creationId xmlns:a16="http://schemas.microsoft.com/office/drawing/2014/main" id="{E90DA751-CC39-D5F8-30E8-DFB2043041FF}"/>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5229BC2F-46F6-E3E0-BE15-1EA77DBDD4BB}"/>
              </a:ext>
            </a:extLst>
          </p:cNvPr>
          <p:cNvSpPr>
            <a:spLocks noGrp="1"/>
          </p:cNvSpPr>
          <p:nvPr>
            <p:ph type="sldNum" sz="quarter" idx="12"/>
          </p:nvPr>
        </p:nvSpPr>
        <p:spPr/>
        <p:txBody>
          <a:bodyPr/>
          <a:lstStyle/>
          <a:p>
            <a:fld id="{81B2C466-5A29-9347-A05A-74CA84C816A7}" type="slidenum">
              <a:rPr lang="en-KR" smtClean="0"/>
              <a:t>‹#›</a:t>
            </a:fld>
            <a:endParaRPr lang="en-KR"/>
          </a:p>
        </p:txBody>
      </p:sp>
    </p:spTree>
    <p:extLst>
      <p:ext uri="{BB962C8B-B14F-4D97-AF65-F5344CB8AC3E}">
        <p14:creationId xmlns:p14="http://schemas.microsoft.com/office/powerpoint/2010/main" val="3577865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3A9066-0F4B-0360-3EED-0818C266F8E5}"/>
              </a:ext>
            </a:extLst>
          </p:cNvPr>
          <p:cNvSpPr>
            <a:spLocks noGrp="1"/>
          </p:cNvSpPr>
          <p:nvPr>
            <p:ph type="dt" sz="half" idx="10"/>
          </p:nvPr>
        </p:nvSpPr>
        <p:spPr/>
        <p:txBody>
          <a:bodyPr/>
          <a:lstStyle/>
          <a:p>
            <a:fld id="{20BD2783-8197-E54E-885A-E589AB427E8D}" type="datetimeFigureOut">
              <a:rPr lang="en-KR" smtClean="0"/>
              <a:t>2024/01/17</a:t>
            </a:fld>
            <a:endParaRPr lang="en-KR"/>
          </a:p>
        </p:txBody>
      </p:sp>
      <p:sp>
        <p:nvSpPr>
          <p:cNvPr id="3" name="Footer Placeholder 2">
            <a:extLst>
              <a:ext uri="{FF2B5EF4-FFF2-40B4-BE49-F238E27FC236}">
                <a16:creationId xmlns:a16="http://schemas.microsoft.com/office/drawing/2014/main" id="{93E2754A-7872-9EF7-D3A4-A6C76018C017}"/>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ADAE862A-5CAB-753E-B5A8-D07103B37E44}"/>
              </a:ext>
            </a:extLst>
          </p:cNvPr>
          <p:cNvSpPr>
            <a:spLocks noGrp="1"/>
          </p:cNvSpPr>
          <p:nvPr>
            <p:ph type="sldNum" sz="quarter" idx="12"/>
          </p:nvPr>
        </p:nvSpPr>
        <p:spPr/>
        <p:txBody>
          <a:bodyPr/>
          <a:lstStyle/>
          <a:p>
            <a:fld id="{81B2C466-5A29-9347-A05A-74CA84C816A7}" type="slidenum">
              <a:rPr lang="en-KR" smtClean="0"/>
              <a:t>‹#›</a:t>
            </a:fld>
            <a:endParaRPr lang="en-KR"/>
          </a:p>
        </p:txBody>
      </p:sp>
    </p:spTree>
    <p:extLst>
      <p:ext uri="{BB962C8B-B14F-4D97-AF65-F5344CB8AC3E}">
        <p14:creationId xmlns:p14="http://schemas.microsoft.com/office/powerpoint/2010/main" val="1303638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9AD5-42DD-DF83-AE60-59FEE8D23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8A0EEE3B-86CE-C17D-5462-D96906F058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93D8A766-9DB9-8C7C-24D9-E107530C90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9DC4F-1633-9032-FBDE-D2157FB97DFF}"/>
              </a:ext>
            </a:extLst>
          </p:cNvPr>
          <p:cNvSpPr>
            <a:spLocks noGrp="1"/>
          </p:cNvSpPr>
          <p:nvPr>
            <p:ph type="dt" sz="half" idx="10"/>
          </p:nvPr>
        </p:nvSpPr>
        <p:spPr/>
        <p:txBody>
          <a:bodyPr/>
          <a:lstStyle/>
          <a:p>
            <a:fld id="{20BD2783-8197-E54E-885A-E589AB427E8D}" type="datetimeFigureOut">
              <a:rPr lang="en-KR" smtClean="0"/>
              <a:t>2024/01/17</a:t>
            </a:fld>
            <a:endParaRPr lang="en-KR"/>
          </a:p>
        </p:txBody>
      </p:sp>
      <p:sp>
        <p:nvSpPr>
          <p:cNvPr id="6" name="Footer Placeholder 5">
            <a:extLst>
              <a:ext uri="{FF2B5EF4-FFF2-40B4-BE49-F238E27FC236}">
                <a16:creationId xmlns:a16="http://schemas.microsoft.com/office/drawing/2014/main" id="{52D45739-FD15-7F9C-81E0-00AE6A6C8698}"/>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E9975160-C070-C8DD-5E7A-6E062D27DCAB}"/>
              </a:ext>
            </a:extLst>
          </p:cNvPr>
          <p:cNvSpPr>
            <a:spLocks noGrp="1"/>
          </p:cNvSpPr>
          <p:nvPr>
            <p:ph type="sldNum" sz="quarter" idx="12"/>
          </p:nvPr>
        </p:nvSpPr>
        <p:spPr/>
        <p:txBody>
          <a:bodyPr/>
          <a:lstStyle/>
          <a:p>
            <a:fld id="{81B2C466-5A29-9347-A05A-74CA84C816A7}" type="slidenum">
              <a:rPr lang="en-KR" smtClean="0"/>
              <a:t>‹#›</a:t>
            </a:fld>
            <a:endParaRPr lang="en-KR"/>
          </a:p>
        </p:txBody>
      </p:sp>
    </p:spTree>
    <p:extLst>
      <p:ext uri="{BB962C8B-B14F-4D97-AF65-F5344CB8AC3E}">
        <p14:creationId xmlns:p14="http://schemas.microsoft.com/office/powerpoint/2010/main" val="335245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053C-E4A8-8CF5-0D73-819A8945A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43C687D0-72B5-AAE2-0FF9-6ADBDA276F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ED91EE53-F5F2-6797-1982-AFB0AB027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2DDA4C-C069-B8FC-C55D-13E80B1F2B05}"/>
              </a:ext>
            </a:extLst>
          </p:cNvPr>
          <p:cNvSpPr>
            <a:spLocks noGrp="1"/>
          </p:cNvSpPr>
          <p:nvPr>
            <p:ph type="dt" sz="half" idx="10"/>
          </p:nvPr>
        </p:nvSpPr>
        <p:spPr/>
        <p:txBody>
          <a:bodyPr/>
          <a:lstStyle/>
          <a:p>
            <a:fld id="{20BD2783-8197-E54E-885A-E589AB427E8D}" type="datetimeFigureOut">
              <a:rPr lang="en-KR" smtClean="0"/>
              <a:t>2024/01/17</a:t>
            </a:fld>
            <a:endParaRPr lang="en-KR"/>
          </a:p>
        </p:txBody>
      </p:sp>
      <p:sp>
        <p:nvSpPr>
          <p:cNvPr id="6" name="Footer Placeholder 5">
            <a:extLst>
              <a:ext uri="{FF2B5EF4-FFF2-40B4-BE49-F238E27FC236}">
                <a16:creationId xmlns:a16="http://schemas.microsoft.com/office/drawing/2014/main" id="{E4C4E606-F60B-06FE-9476-9CFCFDD7C835}"/>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298E9C45-BA71-C0E5-6523-285D96A44791}"/>
              </a:ext>
            </a:extLst>
          </p:cNvPr>
          <p:cNvSpPr>
            <a:spLocks noGrp="1"/>
          </p:cNvSpPr>
          <p:nvPr>
            <p:ph type="sldNum" sz="quarter" idx="12"/>
          </p:nvPr>
        </p:nvSpPr>
        <p:spPr/>
        <p:txBody>
          <a:bodyPr/>
          <a:lstStyle/>
          <a:p>
            <a:fld id="{81B2C466-5A29-9347-A05A-74CA84C816A7}" type="slidenum">
              <a:rPr lang="en-KR" smtClean="0"/>
              <a:t>‹#›</a:t>
            </a:fld>
            <a:endParaRPr lang="en-KR"/>
          </a:p>
        </p:txBody>
      </p:sp>
    </p:spTree>
    <p:extLst>
      <p:ext uri="{BB962C8B-B14F-4D97-AF65-F5344CB8AC3E}">
        <p14:creationId xmlns:p14="http://schemas.microsoft.com/office/powerpoint/2010/main" val="589098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6D33E4-8996-1293-A692-91CAC0A504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1595D8AE-ACAD-1520-9EAC-674F1B5965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74855F09-C47B-C14E-D888-46088229D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D2783-8197-E54E-885A-E589AB427E8D}" type="datetimeFigureOut">
              <a:rPr lang="en-KR" smtClean="0"/>
              <a:t>2024/01/17</a:t>
            </a:fld>
            <a:endParaRPr lang="en-KR"/>
          </a:p>
        </p:txBody>
      </p:sp>
      <p:sp>
        <p:nvSpPr>
          <p:cNvPr id="5" name="Footer Placeholder 4">
            <a:extLst>
              <a:ext uri="{FF2B5EF4-FFF2-40B4-BE49-F238E27FC236}">
                <a16:creationId xmlns:a16="http://schemas.microsoft.com/office/drawing/2014/main" id="{95036AAD-3939-C691-98D6-D8516A03EC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R"/>
          </a:p>
        </p:txBody>
      </p:sp>
      <p:sp>
        <p:nvSpPr>
          <p:cNvPr id="6" name="Slide Number Placeholder 5">
            <a:extLst>
              <a:ext uri="{FF2B5EF4-FFF2-40B4-BE49-F238E27FC236}">
                <a16:creationId xmlns:a16="http://schemas.microsoft.com/office/drawing/2014/main" id="{3EC5913D-10EE-AD99-1998-4A08B691C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2C466-5A29-9347-A05A-74CA84C816A7}" type="slidenum">
              <a:rPr lang="en-KR" smtClean="0"/>
              <a:t>‹#›</a:t>
            </a:fld>
            <a:endParaRPr lang="en-KR"/>
          </a:p>
        </p:txBody>
      </p:sp>
    </p:spTree>
    <p:extLst>
      <p:ext uri="{BB962C8B-B14F-4D97-AF65-F5344CB8AC3E}">
        <p14:creationId xmlns:p14="http://schemas.microsoft.com/office/powerpoint/2010/main" val="2090358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notesSlide" Target="../notesSlides/notesSlide14.xml"/><Relationship Id="rId16" Type="http://schemas.openxmlformats.org/officeDocument/2006/relationships/image" Target="../media/image42.svg"/><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37.png"/><Relationship Id="rId5" Type="http://schemas.openxmlformats.org/officeDocument/2006/relationships/image" Target="../media/image3.png"/><Relationship Id="rId15" Type="http://schemas.openxmlformats.org/officeDocument/2006/relationships/image" Target="../media/image41.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40.jpe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png"/><Relationship Id="rId7" Type="http://schemas.openxmlformats.org/officeDocument/2006/relationships/image" Target="../media/image4.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47.png"/><Relationship Id="rId4" Type="http://schemas.openxmlformats.org/officeDocument/2006/relationships/image" Target="../media/image1.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4" Type="http://schemas.openxmlformats.org/officeDocument/2006/relationships/image" Target="../media/image11.tiff"/><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51.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60.png"/><Relationship Id="rId4" Type="http://schemas.openxmlformats.org/officeDocument/2006/relationships/image" Target="../media/image16.png"/><Relationship Id="rId9" Type="http://schemas.openxmlformats.org/officeDocument/2006/relationships/image" Target="../media/image150.png"/></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FDFC-DD5A-207A-A2B5-16B3053E89FC}"/>
              </a:ext>
            </a:extLst>
          </p:cNvPr>
          <p:cNvSpPr>
            <a:spLocks noGrp="1"/>
          </p:cNvSpPr>
          <p:nvPr>
            <p:ph type="ctrTitle"/>
          </p:nvPr>
        </p:nvSpPr>
        <p:spPr>
          <a:xfrm>
            <a:off x="140677" y="1122363"/>
            <a:ext cx="11863754" cy="2387600"/>
          </a:xfrm>
        </p:spPr>
        <p:txBody>
          <a:bodyPr>
            <a:normAutofit/>
          </a:bodyPr>
          <a:lstStyle/>
          <a:p>
            <a:pPr>
              <a:lnSpc>
                <a:spcPct val="150000"/>
              </a:lnSpc>
            </a:pPr>
            <a:r>
              <a:rPr lang="en-KR" sz="3600" dirty="0"/>
              <a:t>GOBI: From Time series Data to Causal Relationships</a:t>
            </a:r>
            <a:br>
              <a:rPr lang="en-KR" sz="3600" dirty="0"/>
            </a:br>
            <a:r>
              <a:rPr lang="en-KR" sz="3600" dirty="0"/>
              <a:t>(Appli</a:t>
            </a:r>
            <a:r>
              <a:rPr lang="en-US" sz="3600" dirty="0"/>
              <a:t>cation to Weather Factors and Dengue Incidence)</a:t>
            </a:r>
            <a:endParaRPr lang="en-KR" sz="3600" dirty="0"/>
          </a:p>
        </p:txBody>
      </p:sp>
      <p:sp>
        <p:nvSpPr>
          <p:cNvPr id="3" name="Subtitle 2">
            <a:extLst>
              <a:ext uri="{FF2B5EF4-FFF2-40B4-BE49-F238E27FC236}">
                <a16:creationId xmlns:a16="http://schemas.microsoft.com/office/drawing/2014/main" id="{5D7A1BE1-06B2-B236-31FD-AF30F9124AF2}"/>
              </a:ext>
            </a:extLst>
          </p:cNvPr>
          <p:cNvSpPr>
            <a:spLocks noGrp="1"/>
          </p:cNvSpPr>
          <p:nvPr>
            <p:ph type="subTitle" idx="1"/>
          </p:nvPr>
        </p:nvSpPr>
        <p:spPr>
          <a:xfrm>
            <a:off x="1561514" y="4333558"/>
            <a:ext cx="9144000" cy="1655762"/>
          </a:xfrm>
        </p:spPr>
        <p:txBody>
          <a:bodyPr/>
          <a:lstStyle/>
          <a:p>
            <a:pPr algn="r"/>
            <a:endParaRPr lang="en-KR" dirty="0"/>
          </a:p>
          <a:p>
            <a:pPr algn="r"/>
            <a:r>
              <a:rPr lang="en-KR" dirty="0"/>
              <a:t>Olive R. Cawiding</a:t>
            </a:r>
          </a:p>
          <a:p>
            <a:pPr algn="r"/>
            <a:r>
              <a:rPr lang="en-KR" dirty="0"/>
              <a:t>2024.01.19</a:t>
            </a:r>
          </a:p>
        </p:txBody>
      </p:sp>
    </p:spTree>
    <p:extLst>
      <p:ext uri="{BB962C8B-B14F-4D97-AF65-F5344CB8AC3E}">
        <p14:creationId xmlns:p14="http://schemas.microsoft.com/office/powerpoint/2010/main" val="145431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05A2F0-A201-244D-9321-90B988AB1137}"/>
              </a:ext>
            </a:extLst>
          </p:cNvPr>
          <p:cNvSpPr txBox="1">
            <a:spLocks/>
          </p:cNvSpPr>
          <p:nvPr/>
        </p:nvSpPr>
        <p:spPr>
          <a:xfrm>
            <a:off x="235266" y="-241779"/>
            <a:ext cx="11743686" cy="1325563"/>
          </a:xfrm>
          <a:prstGeom prst="rect">
            <a:avLst/>
          </a:prstGeom>
        </p:spPr>
        <p:txBody>
          <a:bodyPr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KR" sz="2800" dirty="0"/>
              <a:t>Surrogate test in the presence of noise removes indirect regulation.</a:t>
            </a:r>
          </a:p>
        </p:txBody>
      </p:sp>
      <p:cxnSp>
        <p:nvCxnSpPr>
          <p:cNvPr id="4" name="Straight Connector 3">
            <a:extLst>
              <a:ext uri="{FF2B5EF4-FFF2-40B4-BE49-F238E27FC236}">
                <a16:creationId xmlns:a16="http://schemas.microsoft.com/office/drawing/2014/main" id="{38518244-CD93-764E-BF80-52EEFF6626BA}"/>
              </a:ext>
            </a:extLst>
          </p:cNvPr>
          <p:cNvCxnSpPr>
            <a:cxnSpLocks/>
          </p:cNvCxnSpPr>
          <p:nvPr/>
        </p:nvCxnSpPr>
        <p:spPr>
          <a:xfrm>
            <a:off x="208134" y="841804"/>
            <a:ext cx="117436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3E8C6C7-9CFD-5F43-B639-959978AAAC5F}"/>
              </a:ext>
            </a:extLst>
          </p:cNvPr>
          <p:cNvPicPr>
            <a:picLocks noChangeAspect="1"/>
          </p:cNvPicPr>
          <p:nvPr/>
        </p:nvPicPr>
        <p:blipFill>
          <a:blip r:embed="rId3"/>
          <a:stretch>
            <a:fillRect/>
          </a:stretch>
        </p:blipFill>
        <p:spPr>
          <a:xfrm>
            <a:off x="117633" y="1311286"/>
            <a:ext cx="11956734" cy="4177061"/>
          </a:xfrm>
          <a:prstGeom prst="rect">
            <a:avLst/>
          </a:prstGeom>
        </p:spPr>
      </p:pic>
      <p:sp>
        <p:nvSpPr>
          <p:cNvPr id="5" name="TextBox 4">
            <a:extLst>
              <a:ext uri="{FF2B5EF4-FFF2-40B4-BE49-F238E27FC236}">
                <a16:creationId xmlns:a16="http://schemas.microsoft.com/office/drawing/2014/main" id="{1C90641C-5616-424A-86D5-BAF4F52C6A35}"/>
              </a:ext>
            </a:extLst>
          </p:cNvPr>
          <p:cNvSpPr txBox="1"/>
          <p:nvPr/>
        </p:nvSpPr>
        <p:spPr>
          <a:xfrm>
            <a:off x="8635524" y="6555363"/>
            <a:ext cx="3579313" cy="276999"/>
          </a:xfrm>
          <a:prstGeom prst="rect">
            <a:avLst/>
          </a:prstGeom>
          <a:noFill/>
        </p:spPr>
        <p:txBody>
          <a:bodyPr wrap="none" rtlCol="0">
            <a:spAutoFit/>
          </a:bodyPr>
          <a:lstStyle/>
          <a:p>
            <a:r>
              <a:rPr lang="en-KR" sz="1200" dirty="0"/>
              <a:t>Park, S.H., Ha, S. &amp; Kim, J.K., </a:t>
            </a:r>
            <a:r>
              <a:rPr lang="en-KR" sz="1200" i="1" dirty="0"/>
              <a:t>Nat Commun</a:t>
            </a:r>
            <a:r>
              <a:rPr lang="en-KR" sz="1200" dirty="0"/>
              <a:t>, 2023</a:t>
            </a:r>
          </a:p>
        </p:txBody>
      </p:sp>
    </p:spTree>
    <p:extLst>
      <p:ext uri="{BB962C8B-B14F-4D97-AF65-F5344CB8AC3E}">
        <p14:creationId xmlns:p14="http://schemas.microsoft.com/office/powerpoint/2010/main" val="198981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05A2F0-A201-244D-9321-90B988AB1137}"/>
              </a:ext>
            </a:extLst>
          </p:cNvPr>
          <p:cNvSpPr txBox="1">
            <a:spLocks/>
          </p:cNvSpPr>
          <p:nvPr/>
        </p:nvSpPr>
        <p:spPr>
          <a:xfrm>
            <a:off x="235266" y="-241779"/>
            <a:ext cx="11743686" cy="1325563"/>
          </a:xfrm>
          <a:prstGeom prst="rect">
            <a:avLst/>
          </a:prstGeom>
        </p:spPr>
        <p:txBody>
          <a:bodyPr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KR" sz="3200" dirty="0"/>
              <a:t>Extended framework for inferring network from noisy data</a:t>
            </a:r>
          </a:p>
        </p:txBody>
      </p:sp>
      <p:cxnSp>
        <p:nvCxnSpPr>
          <p:cNvPr id="4" name="Straight Connector 3">
            <a:extLst>
              <a:ext uri="{FF2B5EF4-FFF2-40B4-BE49-F238E27FC236}">
                <a16:creationId xmlns:a16="http://schemas.microsoft.com/office/drawing/2014/main" id="{38518244-CD93-764E-BF80-52EEFF6626BA}"/>
              </a:ext>
            </a:extLst>
          </p:cNvPr>
          <p:cNvCxnSpPr>
            <a:cxnSpLocks/>
          </p:cNvCxnSpPr>
          <p:nvPr/>
        </p:nvCxnSpPr>
        <p:spPr>
          <a:xfrm>
            <a:off x="208134" y="841804"/>
            <a:ext cx="117436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B8ED493-A812-F345-A3FE-E275753310E0}"/>
              </a:ext>
            </a:extLst>
          </p:cNvPr>
          <p:cNvPicPr>
            <a:picLocks noChangeAspect="1"/>
          </p:cNvPicPr>
          <p:nvPr/>
        </p:nvPicPr>
        <p:blipFill rotWithShape="1">
          <a:blip r:embed="rId2"/>
          <a:srcRect r="41544"/>
          <a:stretch/>
        </p:blipFill>
        <p:spPr>
          <a:xfrm>
            <a:off x="2726670" y="1403215"/>
            <a:ext cx="6760877" cy="3484800"/>
          </a:xfrm>
          <a:prstGeom prst="rect">
            <a:avLst/>
          </a:prstGeom>
        </p:spPr>
      </p:pic>
      <p:sp>
        <p:nvSpPr>
          <p:cNvPr id="6" name="TextBox 5">
            <a:extLst>
              <a:ext uri="{FF2B5EF4-FFF2-40B4-BE49-F238E27FC236}">
                <a16:creationId xmlns:a16="http://schemas.microsoft.com/office/drawing/2014/main" id="{0F24FE82-5184-AE4B-928A-9515EC6C3262}"/>
              </a:ext>
            </a:extLst>
          </p:cNvPr>
          <p:cNvSpPr txBox="1"/>
          <p:nvPr/>
        </p:nvSpPr>
        <p:spPr>
          <a:xfrm>
            <a:off x="8635524" y="6555363"/>
            <a:ext cx="3579313" cy="276999"/>
          </a:xfrm>
          <a:prstGeom prst="rect">
            <a:avLst/>
          </a:prstGeom>
          <a:noFill/>
        </p:spPr>
        <p:txBody>
          <a:bodyPr wrap="none" rtlCol="0">
            <a:spAutoFit/>
          </a:bodyPr>
          <a:lstStyle/>
          <a:p>
            <a:r>
              <a:rPr lang="en-KR" sz="1200" dirty="0"/>
              <a:t>Park, S.H., Ha, S. &amp; Kim, J.K., </a:t>
            </a:r>
            <a:r>
              <a:rPr lang="en-KR" sz="1200" i="1" dirty="0"/>
              <a:t>Nat Commun</a:t>
            </a:r>
            <a:r>
              <a:rPr lang="en-KR" sz="1200" dirty="0"/>
              <a:t>, 2023</a:t>
            </a:r>
          </a:p>
        </p:txBody>
      </p:sp>
    </p:spTree>
    <p:extLst>
      <p:ext uri="{BB962C8B-B14F-4D97-AF65-F5344CB8AC3E}">
        <p14:creationId xmlns:p14="http://schemas.microsoft.com/office/powerpoint/2010/main" val="1058447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BC0F52-8B45-697B-6D4F-833435442219}"/>
              </a:ext>
            </a:extLst>
          </p:cNvPr>
          <p:cNvPicPr>
            <a:picLocks noChangeAspect="1"/>
          </p:cNvPicPr>
          <p:nvPr/>
        </p:nvPicPr>
        <p:blipFill rotWithShape="1">
          <a:blip r:embed="rId3"/>
          <a:srcRect b="47771"/>
          <a:stretch/>
        </p:blipFill>
        <p:spPr>
          <a:xfrm>
            <a:off x="2716081" y="1359297"/>
            <a:ext cx="6909892" cy="3015825"/>
          </a:xfrm>
          <a:prstGeom prst="rect">
            <a:avLst/>
          </a:prstGeom>
        </p:spPr>
      </p:pic>
      <p:pic>
        <p:nvPicPr>
          <p:cNvPr id="5" name="Picture 4">
            <a:extLst>
              <a:ext uri="{FF2B5EF4-FFF2-40B4-BE49-F238E27FC236}">
                <a16:creationId xmlns:a16="http://schemas.microsoft.com/office/drawing/2014/main" id="{FDA31551-80A6-C3D3-AADB-69E9A405AE49}"/>
              </a:ext>
            </a:extLst>
          </p:cNvPr>
          <p:cNvPicPr>
            <a:picLocks noChangeAspect="1"/>
          </p:cNvPicPr>
          <p:nvPr/>
        </p:nvPicPr>
        <p:blipFill rotWithShape="1">
          <a:blip r:embed="rId3"/>
          <a:srcRect t="74406" b="-1"/>
          <a:stretch/>
        </p:blipFill>
        <p:spPr>
          <a:xfrm>
            <a:off x="2716081" y="4361474"/>
            <a:ext cx="6909892" cy="1477932"/>
          </a:xfrm>
          <a:prstGeom prst="rect">
            <a:avLst/>
          </a:prstGeom>
        </p:spPr>
      </p:pic>
      <p:sp>
        <p:nvSpPr>
          <p:cNvPr id="7" name="Title 1">
            <a:extLst>
              <a:ext uri="{FF2B5EF4-FFF2-40B4-BE49-F238E27FC236}">
                <a16:creationId xmlns:a16="http://schemas.microsoft.com/office/drawing/2014/main" id="{9CA09227-5EC2-5481-D57C-D33D89930910}"/>
              </a:ext>
            </a:extLst>
          </p:cNvPr>
          <p:cNvSpPr txBox="1">
            <a:spLocks/>
          </p:cNvSpPr>
          <p:nvPr/>
        </p:nvSpPr>
        <p:spPr>
          <a:xfrm>
            <a:off x="-1" y="183143"/>
            <a:ext cx="10185009" cy="976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KR" sz="2800" dirty="0">
                <a:latin typeface="Lato" panose="020F0502020204030203" pitchFamily="34" charset="0"/>
                <a:ea typeface="Lato" panose="020F0502020204030203" pitchFamily="34" charset="0"/>
                <a:cs typeface="Lato" panose="020F0502020204030203" pitchFamily="34" charset="0"/>
              </a:rPr>
              <a:t>Comparison with other methods shows superiority of GOBI.</a:t>
            </a:r>
          </a:p>
        </p:txBody>
      </p:sp>
      <p:sp>
        <p:nvSpPr>
          <p:cNvPr id="2" name="Rectangle 1">
            <a:extLst>
              <a:ext uri="{FF2B5EF4-FFF2-40B4-BE49-F238E27FC236}">
                <a16:creationId xmlns:a16="http://schemas.microsoft.com/office/drawing/2014/main" id="{3042B539-86F3-909E-DF7D-8B3C9335D394}"/>
              </a:ext>
            </a:extLst>
          </p:cNvPr>
          <p:cNvSpPr/>
          <p:nvPr/>
        </p:nvSpPr>
        <p:spPr>
          <a:xfrm>
            <a:off x="8328074" y="1214511"/>
            <a:ext cx="1297899" cy="475488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 name="TextBox 2">
            <a:extLst>
              <a:ext uri="{FF2B5EF4-FFF2-40B4-BE49-F238E27FC236}">
                <a16:creationId xmlns:a16="http://schemas.microsoft.com/office/drawing/2014/main" id="{A038D69A-51B0-46F1-32F3-778AC130E132}"/>
              </a:ext>
            </a:extLst>
          </p:cNvPr>
          <p:cNvSpPr txBox="1"/>
          <p:nvPr/>
        </p:nvSpPr>
        <p:spPr>
          <a:xfrm>
            <a:off x="7339395" y="6114177"/>
            <a:ext cx="3749744" cy="369332"/>
          </a:xfrm>
          <a:prstGeom prst="rect">
            <a:avLst/>
          </a:prstGeom>
          <a:noFill/>
        </p:spPr>
        <p:txBody>
          <a:bodyPr wrap="none" rtlCol="0">
            <a:spAutoFit/>
          </a:bodyPr>
          <a:lstStyle/>
          <a:p>
            <a:r>
              <a:rPr lang="en-KR" dirty="0">
                <a:solidFill>
                  <a:srgbClr val="C00000"/>
                </a:solidFill>
              </a:rPr>
              <a:t>Actual regulatory network structure</a:t>
            </a:r>
          </a:p>
        </p:txBody>
      </p:sp>
    </p:spTree>
    <p:extLst>
      <p:ext uri="{BB962C8B-B14F-4D97-AF65-F5344CB8AC3E}">
        <p14:creationId xmlns:p14="http://schemas.microsoft.com/office/powerpoint/2010/main" val="3009512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986DD10-E506-B248-D53A-4566A64E888F}"/>
              </a:ext>
            </a:extLst>
          </p:cNvPr>
          <p:cNvSpPr/>
          <p:nvPr/>
        </p:nvSpPr>
        <p:spPr>
          <a:xfrm>
            <a:off x="9162668" y="3839986"/>
            <a:ext cx="1332473" cy="6007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6"/>
              </a:solidFill>
            </a:endParaRPr>
          </a:p>
        </p:txBody>
      </p:sp>
      <p:pic>
        <p:nvPicPr>
          <p:cNvPr id="5" name="Graphic 4" descr="High temperature with solid fill">
            <a:extLst>
              <a:ext uri="{FF2B5EF4-FFF2-40B4-BE49-F238E27FC236}">
                <a16:creationId xmlns:a16="http://schemas.microsoft.com/office/drawing/2014/main" id="{FA1FB54B-4BB4-1D8B-525D-4E849EDF3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2633" y="3839986"/>
            <a:ext cx="1105129" cy="1191874"/>
          </a:xfrm>
          <a:prstGeom prst="rect">
            <a:avLst/>
          </a:prstGeom>
        </p:spPr>
      </p:pic>
      <p:pic>
        <p:nvPicPr>
          <p:cNvPr id="6" name="Graphic 5" descr="Rain with solid fill">
            <a:extLst>
              <a:ext uri="{FF2B5EF4-FFF2-40B4-BE49-F238E27FC236}">
                <a16:creationId xmlns:a16="http://schemas.microsoft.com/office/drawing/2014/main" id="{3A5B990D-1050-787D-1DB6-BBC634B67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7050" y="1826140"/>
            <a:ext cx="1356295" cy="1462756"/>
          </a:xfrm>
          <a:prstGeom prst="rect">
            <a:avLst/>
          </a:prstGeom>
        </p:spPr>
      </p:pic>
      <p:sp>
        <p:nvSpPr>
          <p:cNvPr id="7" name="TextBox 6">
            <a:extLst>
              <a:ext uri="{FF2B5EF4-FFF2-40B4-BE49-F238E27FC236}">
                <a16:creationId xmlns:a16="http://schemas.microsoft.com/office/drawing/2014/main" id="{C19EF254-9B91-7DE5-BBAE-FA9AF3B9FA9F}"/>
              </a:ext>
            </a:extLst>
          </p:cNvPr>
          <p:cNvSpPr txBox="1"/>
          <p:nvPr/>
        </p:nvSpPr>
        <p:spPr>
          <a:xfrm>
            <a:off x="7371727" y="4423108"/>
            <a:ext cx="1332473" cy="128895"/>
          </a:xfrm>
          <a:prstGeom prst="rect">
            <a:avLst/>
          </a:prstGeom>
          <a:noFill/>
        </p:spPr>
        <p:txBody>
          <a:bodyPr wrap="square" rtlCol="0">
            <a:spAutoFit/>
          </a:bodyPr>
          <a:lstStyle/>
          <a:p>
            <a:endParaRPr lang="en-US" sz="1050" dirty="0">
              <a:solidFill>
                <a:schemeClr val="bg1"/>
              </a:solidFill>
            </a:endParaRPr>
          </a:p>
        </p:txBody>
      </p:sp>
      <p:pic>
        <p:nvPicPr>
          <p:cNvPr id="8" name="Graphic 7" descr="Fever with solid fill">
            <a:extLst>
              <a:ext uri="{FF2B5EF4-FFF2-40B4-BE49-F238E27FC236}">
                <a16:creationId xmlns:a16="http://schemas.microsoft.com/office/drawing/2014/main" id="{273B3295-E607-22F6-865F-B1ADCE8BF2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003916" y="3237530"/>
            <a:ext cx="1102092" cy="1015086"/>
          </a:xfrm>
          <a:prstGeom prst="rect">
            <a:avLst/>
          </a:prstGeom>
        </p:spPr>
      </p:pic>
      <p:pic>
        <p:nvPicPr>
          <p:cNvPr id="9" name="Graphic 8" descr="Mosquito with solid fill">
            <a:extLst>
              <a:ext uri="{FF2B5EF4-FFF2-40B4-BE49-F238E27FC236}">
                <a16:creationId xmlns:a16="http://schemas.microsoft.com/office/drawing/2014/main" id="{487AB517-F32E-0F4B-F767-5AC1688DD5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6470" y="2543967"/>
            <a:ext cx="735377" cy="793100"/>
          </a:xfrm>
          <a:prstGeom prst="rect">
            <a:avLst/>
          </a:prstGeom>
        </p:spPr>
      </p:pic>
      <p:cxnSp>
        <p:nvCxnSpPr>
          <p:cNvPr id="10" name="Straight Connector 9">
            <a:extLst>
              <a:ext uri="{FF2B5EF4-FFF2-40B4-BE49-F238E27FC236}">
                <a16:creationId xmlns:a16="http://schemas.microsoft.com/office/drawing/2014/main" id="{FC192CF7-B9B0-1692-B3C3-3B67F10E8EC0}"/>
              </a:ext>
            </a:extLst>
          </p:cNvPr>
          <p:cNvCxnSpPr>
            <a:cxnSpLocks/>
          </p:cNvCxnSpPr>
          <p:nvPr/>
        </p:nvCxnSpPr>
        <p:spPr>
          <a:xfrm>
            <a:off x="8572572" y="2723968"/>
            <a:ext cx="753125" cy="3829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96D813-F2CE-BFB6-51F6-9BBABBEDB4A0}"/>
              </a:ext>
            </a:extLst>
          </p:cNvPr>
          <p:cNvCxnSpPr>
            <a:cxnSpLocks/>
          </p:cNvCxnSpPr>
          <p:nvPr/>
        </p:nvCxnSpPr>
        <p:spPr>
          <a:xfrm flipV="1">
            <a:off x="8551800" y="3857010"/>
            <a:ext cx="794670" cy="502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19E026-E4C9-FCF7-DFE0-1CF4E6EB37C8}"/>
              </a:ext>
            </a:extLst>
          </p:cNvPr>
          <p:cNvSpPr txBox="1"/>
          <p:nvPr/>
        </p:nvSpPr>
        <p:spPr>
          <a:xfrm>
            <a:off x="8843253" y="2317775"/>
            <a:ext cx="334229" cy="584775"/>
          </a:xfrm>
          <a:prstGeom prst="rect">
            <a:avLst/>
          </a:prstGeom>
          <a:noFill/>
        </p:spPr>
        <p:txBody>
          <a:bodyPr wrap="square" rtlCol="0">
            <a:spAutoFit/>
          </a:bodyPr>
          <a:lstStyle/>
          <a:p>
            <a:r>
              <a:rPr lang="en-KR" sz="3200" b="1" dirty="0">
                <a:solidFill>
                  <a:srgbClr val="FF0000"/>
                </a:solidFill>
                <a:latin typeface="Arial" panose="020B0604020202020204" pitchFamily="34" charset="0"/>
                <a:ea typeface="Lato" panose="020F0502020204030203" pitchFamily="34" charset="0"/>
                <a:cs typeface="Arial" panose="020B0604020202020204" pitchFamily="34" charset="0"/>
              </a:rPr>
              <a:t>?</a:t>
            </a:r>
          </a:p>
        </p:txBody>
      </p:sp>
      <p:sp>
        <p:nvSpPr>
          <p:cNvPr id="13" name="TextBox 12">
            <a:extLst>
              <a:ext uri="{FF2B5EF4-FFF2-40B4-BE49-F238E27FC236}">
                <a16:creationId xmlns:a16="http://schemas.microsoft.com/office/drawing/2014/main" id="{4AD04DAC-E06C-3EB6-9AD1-0DD3EB80936B}"/>
              </a:ext>
            </a:extLst>
          </p:cNvPr>
          <p:cNvSpPr txBox="1"/>
          <p:nvPr/>
        </p:nvSpPr>
        <p:spPr>
          <a:xfrm>
            <a:off x="8834405" y="4259615"/>
            <a:ext cx="334229" cy="584775"/>
          </a:xfrm>
          <a:prstGeom prst="rect">
            <a:avLst/>
          </a:prstGeom>
          <a:noFill/>
        </p:spPr>
        <p:txBody>
          <a:bodyPr wrap="square" rtlCol="0">
            <a:spAutoFit/>
          </a:bodyPr>
          <a:lstStyle/>
          <a:p>
            <a:r>
              <a:rPr lang="en-KR" sz="3200" b="1" dirty="0">
                <a:solidFill>
                  <a:srgbClr val="FF0000"/>
                </a:solidFill>
                <a:latin typeface="Arial" panose="020B0604020202020204" pitchFamily="34" charset="0"/>
                <a:ea typeface="Lato" panose="020F0502020204030203" pitchFamily="34" charset="0"/>
                <a:cs typeface="Arial" panose="020B0604020202020204" pitchFamily="34" charset="0"/>
              </a:rPr>
              <a:t>?</a:t>
            </a:r>
          </a:p>
        </p:txBody>
      </p:sp>
      <p:pic>
        <p:nvPicPr>
          <p:cNvPr id="14" name="Picture 13">
            <a:extLst>
              <a:ext uri="{FF2B5EF4-FFF2-40B4-BE49-F238E27FC236}">
                <a16:creationId xmlns:a16="http://schemas.microsoft.com/office/drawing/2014/main" id="{6D03DB1C-F700-51BD-F692-D86E484D5C24}"/>
              </a:ext>
            </a:extLst>
          </p:cNvPr>
          <p:cNvPicPr>
            <a:picLocks noChangeAspect="1"/>
          </p:cNvPicPr>
          <p:nvPr/>
        </p:nvPicPr>
        <p:blipFill rotWithShape="1">
          <a:blip r:embed="rId11"/>
          <a:srcRect l="5383" t="49311" r="36514" b="10583"/>
          <a:stretch>
            <a:fillRect/>
          </a:stretch>
        </p:blipFill>
        <p:spPr>
          <a:xfrm>
            <a:off x="949855" y="2266577"/>
            <a:ext cx="4319749" cy="2956992"/>
          </a:xfrm>
          <a:prstGeom prst="rect">
            <a:avLst/>
          </a:prstGeom>
          <a:ln w="38100">
            <a:noFill/>
          </a:ln>
        </p:spPr>
      </p:pic>
      <p:sp>
        <p:nvSpPr>
          <p:cNvPr id="15" name="TextBox 14">
            <a:extLst>
              <a:ext uri="{FF2B5EF4-FFF2-40B4-BE49-F238E27FC236}">
                <a16:creationId xmlns:a16="http://schemas.microsoft.com/office/drawing/2014/main" id="{1C92952B-0B88-71DA-A27E-95B41E44E7D3}"/>
              </a:ext>
            </a:extLst>
          </p:cNvPr>
          <p:cNvSpPr txBox="1"/>
          <p:nvPr/>
        </p:nvSpPr>
        <p:spPr>
          <a:xfrm>
            <a:off x="2297368" y="1925388"/>
            <a:ext cx="1927791" cy="369332"/>
          </a:xfrm>
          <a:prstGeom prst="rect">
            <a:avLst/>
          </a:prstGeom>
          <a:noFill/>
        </p:spPr>
        <p:txBody>
          <a:bodyPr wrap="square" rtlCol="0">
            <a:spAutoFit/>
          </a:bodyPr>
          <a:lstStyle/>
          <a:p>
            <a:r>
              <a:rPr lang="en-KR" dirty="0">
                <a:latin typeface="Arial" panose="020B0604020202020204" pitchFamily="34" charset="0"/>
                <a:cs typeface="Arial" panose="020B0604020202020204" pitchFamily="34" charset="0"/>
              </a:rPr>
              <a:t>Time series data</a:t>
            </a:r>
          </a:p>
        </p:txBody>
      </p:sp>
      <p:sp>
        <p:nvSpPr>
          <p:cNvPr id="16" name="Right Arrow 15">
            <a:extLst>
              <a:ext uri="{FF2B5EF4-FFF2-40B4-BE49-F238E27FC236}">
                <a16:creationId xmlns:a16="http://schemas.microsoft.com/office/drawing/2014/main" id="{2A545A68-8C78-98FF-8E01-D8D7EF25BDAC}"/>
              </a:ext>
            </a:extLst>
          </p:cNvPr>
          <p:cNvSpPr/>
          <p:nvPr/>
        </p:nvSpPr>
        <p:spPr>
          <a:xfrm>
            <a:off x="5627629" y="3180567"/>
            <a:ext cx="1376979" cy="5602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Rectangle 17">
            <a:extLst>
              <a:ext uri="{FF2B5EF4-FFF2-40B4-BE49-F238E27FC236}">
                <a16:creationId xmlns:a16="http://schemas.microsoft.com/office/drawing/2014/main" id="{5007550E-FB48-AFF6-BCFF-663EDE6DAFB0}"/>
              </a:ext>
            </a:extLst>
          </p:cNvPr>
          <p:cNvSpPr/>
          <p:nvPr/>
        </p:nvSpPr>
        <p:spPr>
          <a:xfrm>
            <a:off x="929320" y="2464231"/>
            <a:ext cx="283422" cy="4765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Rectangle 18">
            <a:extLst>
              <a:ext uri="{FF2B5EF4-FFF2-40B4-BE49-F238E27FC236}">
                <a16:creationId xmlns:a16="http://schemas.microsoft.com/office/drawing/2014/main" id="{D507D486-63A3-418A-0610-2745C548D005}"/>
              </a:ext>
            </a:extLst>
          </p:cNvPr>
          <p:cNvSpPr/>
          <p:nvPr/>
        </p:nvSpPr>
        <p:spPr>
          <a:xfrm>
            <a:off x="1032493" y="3229648"/>
            <a:ext cx="283422" cy="7611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0" name="Rectangle 19">
            <a:extLst>
              <a:ext uri="{FF2B5EF4-FFF2-40B4-BE49-F238E27FC236}">
                <a16:creationId xmlns:a16="http://schemas.microsoft.com/office/drawing/2014/main" id="{3C0AEAB1-C274-5EC5-C7BB-0FE8827EB5E5}"/>
              </a:ext>
            </a:extLst>
          </p:cNvPr>
          <p:cNvSpPr/>
          <p:nvPr/>
        </p:nvSpPr>
        <p:spPr>
          <a:xfrm>
            <a:off x="970406" y="4279658"/>
            <a:ext cx="283422" cy="4765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7" name="Graphic 16" descr="Rain with solid fill">
            <a:extLst>
              <a:ext uri="{FF2B5EF4-FFF2-40B4-BE49-F238E27FC236}">
                <a16:creationId xmlns:a16="http://schemas.microsoft.com/office/drawing/2014/main" id="{F85EB3F4-7B42-595C-E1EB-DAB95E2C0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288" y="2509589"/>
            <a:ext cx="717806" cy="727810"/>
          </a:xfrm>
          <a:prstGeom prst="rect">
            <a:avLst/>
          </a:prstGeom>
        </p:spPr>
      </p:pic>
      <p:pic>
        <p:nvPicPr>
          <p:cNvPr id="21" name="Graphic 20" descr="High temperature with solid fill">
            <a:extLst>
              <a:ext uri="{FF2B5EF4-FFF2-40B4-BE49-F238E27FC236}">
                <a16:creationId xmlns:a16="http://schemas.microsoft.com/office/drawing/2014/main" id="{DFD1BC31-D0F3-2231-20CC-972A1FCABF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927" y="3321443"/>
            <a:ext cx="552529" cy="560228"/>
          </a:xfrm>
          <a:prstGeom prst="rect">
            <a:avLst/>
          </a:prstGeom>
        </p:spPr>
      </p:pic>
      <p:pic>
        <p:nvPicPr>
          <p:cNvPr id="22" name="Graphic 21" descr="Fever with solid fill">
            <a:extLst>
              <a:ext uri="{FF2B5EF4-FFF2-40B4-BE49-F238E27FC236}">
                <a16:creationId xmlns:a16="http://schemas.microsoft.com/office/drawing/2014/main" id="{2F2AAC87-5B74-D97C-B0B1-E5FDFCA117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513954" y="4327076"/>
            <a:ext cx="552528" cy="560229"/>
          </a:xfrm>
          <a:prstGeom prst="rect">
            <a:avLst/>
          </a:prstGeom>
        </p:spPr>
      </p:pic>
      <p:sp>
        <p:nvSpPr>
          <p:cNvPr id="23" name="TextBox 22">
            <a:extLst>
              <a:ext uri="{FF2B5EF4-FFF2-40B4-BE49-F238E27FC236}">
                <a16:creationId xmlns:a16="http://schemas.microsoft.com/office/drawing/2014/main" id="{6EA53D3A-65FF-9B09-37DA-B35B105494B0}"/>
              </a:ext>
            </a:extLst>
          </p:cNvPr>
          <p:cNvSpPr txBox="1"/>
          <p:nvPr/>
        </p:nvSpPr>
        <p:spPr>
          <a:xfrm>
            <a:off x="6069575" y="2610855"/>
            <a:ext cx="334229" cy="584775"/>
          </a:xfrm>
          <a:prstGeom prst="rect">
            <a:avLst/>
          </a:prstGeom>
          <a:noFill/>
        </p:spPr>
        <p:txBody>
          <a:bodyPr wrap="square" rtlCol="0">
            <a:spAutoFit/>
          </a:bodyPr>
          <a:lstStyle/>
          <a:p>
            <a:r>
              <a:rPr lang="en-KR" sz="3200" b="1" dirty="0">
                <a:solidFill>
                  <a:srgbClr val="FF0000"/>
                </a:solidFill>
                <a:latin typeface="Arial" panose="020B0604020202020204" pitchFamily="34" charset="0"/>
                <a:ea typeface="Lato" panose="020F0502020204030203" pitchFamily="34" charset="0"/>
                <a:cs typeface="Arial" panose="020B0604020202020204" pitchFamily="34" charset="0"/>
              </a:rPr>
              <a:t>?</a:t>
            </a:r>
          </a:p>
        </p:txBody>
      </p:sp>
      <p:sp>
        <p:nvSpPr>
          <p:cNvPr id="28" name="TextBox 27">
            <a:extLst>
              <a:ext uri="{FF2B5EF4-FFF2-40B4-BE49-F238E27FC236}">
                <a16:creationId xmlns:a16="http://schemas.microsoft.com/office/drawing/2014/main" id="{ECBD9183-E6B0-F1BC-F262-70C64BFD003C}"/>
              </a:ext>
            </a:extLst>
          </p:cNvPr>
          <p:cNvSpPr txBox="1"/>
          <p:nvPr/>
        </p:nvSpPr>
        <p:spPr>
          <a:xfrm>
            <a:off x="98474" y="193274"/>
            <a:ext cx="11999741" cy="707886"/>
          </a:xfrm>
          <a:prstGeom prst="rect">
            <a:avLst/>
          </a:prstGeom>
          <a:noFill/>
        </p:spPr>
        <p:txBody>
          <a:bodyPr wrap="square" rtlCol="0">
            <a:spAutoFit/>
          </a:bodyPr>
          <a:lstStyle/>
          <a:p>
            <a:r>
              <a:rPr lang="en-KR" sz="2000" dirty="0"/>
              <a:t>We want to infer the relationship between weather variables and dengue incidence using only time series data from the Philippines.</a:t>
            </a:r>
          </a:p>
        </p:txBody>
      </p:sp>
    </p:spTree>
    <p:extLst>
      <p:ext uri="{BB962C8B-B14F-4D97-AF65-F5344CB8AC3E}">
        <p14:creationId xmlns:p14="http://schemas.microsoft.com/office/powerpoint/2010/main" val="24987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986DD10-E506-B248-D53A-4566A64E888F}"/>
              </a:ext>
            </a:extLst>
          </p:cNvPr>
          <p:cNvSpPr/>
          <p:nvPr/>
        </p:nvSpPr>
        <p:spPr>
          <a:xfrm>
            <a:off x="9162668" y="3839986"/>
            <a:ext cx="1332473" cy="6007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6"/>
              </a:solidFill>
            </a:endParaRPr>
          </a:p>
        </p:txBody>
      </p:sp>
      <p:pic>
        <p:nvPicPr>
          <p:cNvPr id="5" name="Graphic 4" descr="High temperature with solid fill">
            <a:extLst>
              <a:ext uri="{FF2B5EF4-FFF2-40B4-BE49-F238E27FC236}">
                <a16:creationId xmlns:a16="http://schemas.microsoft.com/office/drawing/2014/main" id="{FA1FB54B-4BB4-1D8B-525D-4E849EDF3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62633" y="3839986"/>
            <a:ext cx="1105129" cy="1191874"/>
          </a:xfrm>
          <a:prstGeom prst="rect">
            <a:avLst/>
          </a:prstGeom>
        </p:spPr>
      </p:pic>
      <p:pic>
        <p:nvPicPr>
          <p:cNvPr id="6" name="Graphic 5" descr="Rain with solid fill">
            <a:extLst>
              <a:ext uri="{FF2B5EF4-FFF2-40B4-BE49-F238E27FC236}">
                <a16:creationId xmlns:a16="http://schemas.microsoft.com/office/drawing/2014/main" id="{3A5B990D-1050-787D-1DB6-BBC634B67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7050" y="1826140"/>
            <a:ext cx="1356295" cy="1462756"/>
          </a:xfrm>
          <a:prstGeom prst="rect">
            <a:avLst/>
          </a:prstGeom>
        </p:spPr>
      </p:pic>
      <p:sp>
        <p:nvSpPr>
          <p:cNvPr id="7" name="TextBox 6">
            <a:extLst>
              <a:ext uri="{FF2B5EF4-FFF2-40B4-BE49-F238E27FC236}">
                <a16:creationId xmlns:a16="http://schemas.microsoft.com/office/drawing/2014/main" id="{C19EF254-9B91-7DE5-BBAE-FA9AF3B9FA9F}"/>
              </a:ext>
            </a:extLst>
          </p:cNvPr>
          <p:cNvSpPr txBox="1"/>
          <p:nvPr/>
        </p:nvSpPr>
        <p:spPr>
          <a:xfrm>
            <a:off x="7371727" y="4423108"/>
            <a:ext cx="1332473" cy="128895"/>
          </a:xfrm>
          <a:prstGeom prst="rect">
            <a:avLst/>
          </a:prstGeom>
          <a:noFill/>
        </p:spPr>
        <p:txBody>
          <a:bodyPr wrap="square" rtlCol="0">
            <a:spAutoFit/>
          </a:bodyPr>
          <a:lstStyle/>
          <a:p>
            <a:endParaRPr lang="en-US" sz="1050" dirty="0">
              <a:solidFill>
                <a:schemeClr val="bg1"/>
              </a:solidFill>
            </a:endParaRPr>
          </a:p>
        </p:txBody>
      </p:sp>
      <p:pic>
        <p:nvPicPr>
          <p:cNvPr id="8" name="Graphic 7" descr="Fever with solid fill">
            <a:extLst>
              <a:ext uri="{FF2B5EF4-FFF2-40B4-BE49-F238E27FC236}">
                <a16:creationId xmlns:a16="http://schemas.microsoft.com/office/drawing/2014/main" id="{273B3295-E607-22F6-865F-B1ADCE8BF2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003916" y="3237530"/>
            <a:ext cx="1102092" cy="1015086"/>
          </a:xfrm>
          <a:prstGeom prst="rect">
            <a:avLst/>
          </a:prstGeom>
        </p:spPr>
      </p:pic>
      <p:pic>
        <p:nvPicPr>
          <p:cNvPr id="9" name="Graphic 8" descr="Mosquito with solid fill">
            <a:extLst>
              <a:ext uri="{FF2B5EF4-FFF2-40B4-BE49-F238E27FC236}">
                <a16:creationId xmlns:a16="http://schemas.microsoft.com/office/drawing/2014/main" id="{487AB517-F32E-0F4B-F767-5AC1688DD5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6470" y="2543967"/>
            <a:ext cx="735377" cy="793100"/>
          </a:xfrm>
          <a:prstGeom prst="rect">
            <a:avLst/>
          </a:prstGeom>
        </p:spPr>
      </p:pic>
      <p:cxnSp>
        <p:nvCxnSpPr>
          <p:cNvPr id="10" name="Straight Connector 9">
            <a:extLst>
              <a:ext uri="{FF2B5EF4-FFF2-40B4-BE49-F238E27FC236}">
                <a16:creationId xmlns:a16="http://schemas.microsoft.com/office/drawing/2014/main" id="{FC192CF7-B9B0-1692-B3C3-3B67F10E8EC0}"/>
              </a:ext>
            </a:extLst>
          </p:cNvPr>
          <p:cNvCxnSpPr>
            <a:cxnSpLocks/>
          </p:cNvCxnSpPr>
          <p:nvPr/>
        </p:nvCxnSpPr>
        <p:spPr>
          <a:xfrm>
            <a:off x="8572572" y="2723968"/>
            <a:ext cx="753125" cy="3829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96D813-F2CE-BFB6-51F6-9BBABBEDB4A0}"/>
              </a:ext>
            </a:extLst>
          </p:cNvPr>
          <p:cNvCxnSpPr>
            <a:cxnSpLocks/>
          </p:cNvCxnSpPr>
          <p:nvPr/>
        </p:nvCxnSpPr>
        <p:spPr>
          <a:xfrm flipV="1">
            <a:off x="8551800" y="3857010"/>
            <a:ext cx="794670" cy="502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19E026-E4C9-FCF7-DFE0-1CF4E6EB37C8}"/>
              </a:ext>
            </a:extLst>
          </p:cNvPr>
          <p:cNvSpPr txBox="1"/>
          <p:nvPr/>
        </p:nvSpPr>
        <p:spPr>
          <a:xfrm>
            <a:off x="8843253" y="2317775"/>
            <a:ext cx="334229" cy="584775"/>
          </a:xfrm>
          <a:prstGeom prst="rect">
            <a:avLst/>
          </a:prstGeom>
          <a:noFill/>
        </p:spPr>
        <p:txBody>
          <a:bodyPr wrap="square" rtlCol="0">
            <a:spAutoFit/>
          </a:bodyPr>
          <a:lstStyle/>
          <a:p>
            <a:r>
              <a:rPr lang="en-KR" sz="3200" b="1" dirty="0">
                <a:solidFill>
                  <a:srgbClr val="FF0000"/>
                </a:solidFill>
                <a:latin typeface="Arial" panose="020B0604020202020204" pitchFamily="34" charset="0"/>
                <a:ea typeface="Lato" panose="020F0502020204030203" pitchFamily="34" charset="0"/>
                <a:cs typeface="Arial" panose="020B0604020202020204" pitchFamily="34" charset="0"/>
              </a:rPr>
              <a:t>?</a:t>
            </a:r>
          </a:p>
        </p:txBody>
      </p:sp>
      <p:sp>
        <p:nvSpPr>
          <p:cNvPr id="13" name="TextBox 12">
            <a:extLst>
              <a:ext uri="{FF2B5EF4-FFF2-40B4-BE49-F238E27FC236}">
                <a16:creationId xmlns:a16="http://schemas.microsoft.com/office/drawing/2014/main" id="{4AD04DAC-E06C-3EB6-9AD1-0DD3EB80936B}"/>
              </a:ext>
            </a:extLst>
          </p:cNvPr>
          <p:cNvSpPr txBox="1"/>
          <p:nvPr/>
        </p:nvSpPr>
        <p:spPr>
          <a:xfrm>
            <a:off x="8834405" y="4259615"/>
            <a:ext cx="334229" cy="584775"/>
          </a:xfrm>
          <a:prstGeom prst="rect">
            <a:avLst/>
          </a:prstGeom>
          <a:noFill/>
        </p:spPr>
        <p:txBody>
          <a:bodyPr wrap="square" rtlCol="0">
            <a:spAutoFit/>
          </a:bodyPr>
          <a:lstStyle/>
          <a:p>
            <a:r>
              <a:rPr lang="en-KR" sz="3200" b="1" dirty="0">
                <a:solidFill>
                  <a:srgbClr val="FF0000"/>
                </a:solidFill>
                <a:latin typeface="Arial" panose="020B0604020202020204" pitchFamily="34" charset="0"/>
                <a:ea typeface="Lato" panose="020F0502020204030203" pitchFamily="34" charset="0"/>
                <a:cs typeface="Arial" panose="020B0604020202020204" pitchFamily="34" charset="0"/>
              </a:rPr>
              <a:t>?</a:t>
            </a:r>
          </a:p>
        </p:txBody>
      </p:sp>
      <p:pic>
        <p:nvPicPr>
          <p:cNvPr id="14" name="Picture 13">
            <a:extLst>
              <a:ext uri="{FF2B5EF4-FFF2-40B4-BE49-F238E27FC236}">
                <a16:creationId xmlns:a16="http://schemas.microsoft.com/office/drawing/2014/main" id="{6D03DB1C-F700-51BD-F692-D86E484D5C24}"/>
              </a:ext>
            </a:extLst>
          </p:cNvPr>
          <p:cNvPicPr>
            <a:picLocks noChangeAspect="1"/>
          </p:cNvPicPr>
          <p:nvPr/>
        </p:nvPicPr>
        <p:blipFill rotWithShape="1">
          <a:blip r:embed="rId11"/>
          <a:srcRect l="5383" t="49311" r="36514" b="10583"/>
          <a:stretch>
            <a:fillRect/>
          </a:stretch>
        </p:blipFill>
        <p:spPr>
          <a:xfrm>
            <a:off x="949855" y="2266577"/>
            <a:ext cx="4319749" cy="2956992"/>
          </a:xfrm>
          <a:prstGeom prst="rect">
            <a:avLst/>
          </a:prstGeom>
          <a:ln w="38100">
            <a:noFill/>
          </a:ln>
        </p:spPr>
      </p:pic>
      <p:sp>
        <p:nvSpPr>
          <p:cNvPr id="15" name="TextBox 14">
            <a:extLst>
              <a:ext uri="{FF2B5EF4-FFF2-40B4-BE49-F238E27FC236}">
                <a16:creationId xmlns:a16="http://schemas.microsoft.com/office/drawing/2014/main" id="{1C92952B-0B88-71DA-A27E-95B41E44E7D3}"/>
              </a:ext>
            </a:extLst>
          </p:cNvPr>
          <p:cNvSpPr txBox="1"/>
          <p:nvPr/>
        </p:nvSpPr>
        <p:spPr>
          <a:xfrm>
            <a:off x="2297368" y="1925388"/>
            <a:ext cx="1927791" cy="369332"/>
          </a:xfrm>
          <a:prstGeom prst="rect">
            <a:avLst/>
          </a:prstGeom>
          <a:noFill/>
        </p:spPr>
        <p:txBody>
          <a:bodyPr wrap="square" rtlCol="0">
            <a:spAutoFit/>
          </a:bodyPr>
          <a:lstStyle/>
          <a:p>
            <a:r>
              <a:rPr lang="en-KR" dirty="0">
                <a:latin typeface="Arial" panose="020B0604020202020204" pitchFamily="34" charset="0"/>
                <a:cs typeface="Arial" panose="020B0604020202020204" pitchFamily="34" charset="0"/>
              </a:rPr>
              <a:t>Time series data</a:t>
            </a:r>
          </a:p>
        </p:txBody>
      </p:sp>
      <p:sp>
        <p:nvSpPr>
          <p:cNvPr id="16" name="Right Arrow 15">
            <a:extLst>
              <a:ext uri="{FF2B5EF4-FFF2-40B4-BE49-F238E27FC236}">
                <a16:creationId xmlns:a16="http://schemas.microsoft.com/office/drawing/2014/main" id="{2A545A68-8C78-98FF-8E01-D8D7EF25BDAC}"/>
              </a:ext>
            </a:extLst>
          </p:cNvPr>
          <p:cNvSpPr/>
          <p:nvPr/>
        </p:nvSpPr>
        <p:spPr>
          <a:xfrm>
            <a:off x="5627629" y="3180567"/>
            <a:ext cx="1376979" cy="5602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Rectangle 17">
            <a:extLst>
              <a:ext uri="{FF2B5EF4-FFF2-40B4-BE49-F238E27FC236}">
                <a16:creationId xmlns:a16="http://schemas.microsoft.com/office/drawing/2014/main" id="{5007550E-FB48-AFF6-BCFF-663EDE6DAFB0}"/>
              </a:ext>
            </a:extLst>
          </p:cNvPr>
          <p:cNvSpPr/>
          <p:nvPr/>
        </p:nvSpPr>
        <p:spPr>
          <a:xfrm>
            <a:off x="929320" y="2464231"/>
            <a:ext cx="283422" cy="4765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Rectangle 18">
            <a:extLst>
              <a:ext uri="{FF2B5EF4-FFF2-40B4-BE49-F238E27FC236}">
                <a16:creationId xmlns:a16="http://schemas.microsoft.com/office/drawing/2014/main" id="{D507D486-63A3-418A-0610-2745C548D005}"/>
              </a:ext>
            </a:extLst>
          </p:cNvPr>
          <p:cNvSpPr/>
          <p:nvPr/>
        </p:nvSpPr>
        <p:spPr>
          <a:xfrm>
            <a:off x="1032493" y="3229648"/>
            <a:ext cx="283422" cy="7611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0" name="Rectangle 19">
            <a:extLst>
              <a:ext uri="{FF2B5EF4-FFF2-40B4-BE49-F238E27FC236}">
                <a16:creationId xmlns:a16="http://schemas.microsoft.com/office/drawing/2014/main" id="{3C0AEAB1-C274-5EC5-C7BB-0FE8827EB5E5}"/>
              </a:ext>
            </a:extLst>
          </p:cNvPr>
          <p:cNvSpPr/>
          <p:nvPr/>
        </p:nvSpPr>
        <p:spPr>
          <a:xfrm>
            <a:off x="970406" y="4279658"/>
            <a:ext cx="283422" cy="4765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7" name="Graphic 16" descr="Rain with solid fill">
            <a:extLst>
              <a:ext uri="{FF2B5EF4-FFF2-40B4-BE49-F238E27FC236}">
                <a16:creationId xmlns:a16="http://schemas.microsoft.com/office/drawing/2014/main" id="{F85EB3F4-7B42-595C-E1EB-DAB95E2C0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288" y="2509589"/>
            <a:ext cx="717806" cy="727810"/>
          </a:xfrm>
          <a:prstGeom prst="rect">
            <a:avLst/>
          </a:prstGeom>
        </p:spPr>
      </p:pic>
      <p:pic>
        <p:nvPicPr>
          <p:cNvPr id="21" name="Graphic 20" descr="High temperature with solid fill">
            <a:extLst>
              <a:ext uri="{FF2B5EF4-FFF2-40B4-BE49-F238E27FC236}">
                <a16:creationId xmlns:a16="http://schemas.microsoft.com/office/drawing/2014/main" id="{DFD1BC31-D0F3-2231-20CC-972A1FCABF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927" y="3321443"/>
            <a:ext cx="552529" cy="560228"/>
          </a:xfrm>
          <a:prstGeom prst="rect">
            <a:avLst/>
          </a:prstGeom>
        </p:spPr>
      </p:pic>
      <p:pic>
        <p:nvPicPr>
          <p:cNvPr id="22" name="Graphic 21" descr="Fever with solid fill">
            <a:extLst>
              <a:ext uri="{FF2B5EF4-FFF2-40B4-BE49-F238E27FC236}">
                <a16:creationId xmlns:a16="http://schemas.microsoft.com/office/drawing/2014/main" id="{2F2AAC87-5B74-D97C-B0B1-E5FDFCA117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513954" y="4327076"/>
            <a:ext cx="552528" cy="560229"/>
          </a:xfrm>
          <a:prstGeom prst="rect">
            <a:avLst/>
          </a:prstGeom>
        </p:spPr>
      </p:pic>
      <p:sp>
        <p:nvSpPr>
          <p:cNvPr id="23" name="TextBox 22">
            <a:extLst>
              <a:ext uri="{FF2B5EF4-FFF2-40B4-BE49-F238E27FC236}">
                <a16:creationId xmlns:a16="http://schemas.microsoft.com/office/drawing/2014/main" id="{6EA53D3A-65FF-9B09-37DA-B35B105494B0}"/>
              </a:ext>
            </a:extLst>
          </p:cNvPr>
          <p:cNvSpPr txBox="1"/>
          <p:nvPr/>
        </p:nvSpPr>
        <p:spPr>
          <a:xfrm>
            <a:off x="5684470" y="2533089"/>
            <a:ext cx="1263296" cy="584775"/>
          </a:xfrm>
          <a:prstGeom prst="rect">
            <a:avLst/>
          </a:prstGeom>
          <a:noFill/>
        </p:spPr>
        <p:txBody>
          <a:bodyPr wrap="square" rtlCol="0">
            <a:spAutoFit/>
          </a:bodyPr>
          <a:lstStyle/>
          <a:p>
            <a:r>
              <a:rPr lang="en-KR" sz="3200" b="1" dirty="0">
                <a:solidFill>
                  <a:srgbClr val="FF0000"/>
                </a:solidFill>
                <a:latin typeface="Arial" panose="020B0604020202020204" pitchFamily="34" charset="0"/>
                <a:ea typeface="Lato" panose="020F0502020204030203" pitchFamily="34" charset="0"/>
                <a:cs typeface="Arial" panose="020B0604020202020204" pitchFamily="34" charset="0"/>
              </a:rPr>
              <a:t>GOBI</a:t>
            </a:r>
          </a:p>
        </p:txBody>
      </p:sp>
      <p:sp>
        <p:nvSpPr>
          <p:cNvPr id="28" name="TextBox 27">
            <a:extLst>
              <a:ext uri="{FF2B5EF4-FFF2-40B4-BE49-F238E27FC236}">
                <a16:creationId xmlns:a16="http://schemas.microsoft.com/office/drawing/2014/main" id="{ECBD9183-E6B0-F1BC-F262-70C64BFD003C}"/>
              </a:ext>
            </a:extLst>
          </p:cNvPr>
          <p:cNvSpPr txBox="1"/>
          <p:nvPr/>
        </p:nvSpPr>
        <p:spPr>
          <a:xfrm>
            <a:off x="98474" y="193274"/>
            <a:ext cx="11999741" cy="707886"/>
          </a:xfrm>
          <a:prstGeom prst="rect">
            <a:avLst/>
          </a:prstGeom>
          <a:noFill/>
        </p:spPr>
        <p:txBody>
          <a:bodyPr wrap="square" rtlCol="0">
            <a:spAutoFit/>
          </a:bodyPr>
          <a:lstStyle/>
          <a:p>
            <a:r>
              <a:rPr lang="en-KR" sz="2000" dirty="0"/>
              <a:t>We want to infer the relationship between weather variables and dengue incidence using only time series data.</a:t>
            </a:r>
          </a:p>
        </p:txBody>
      </p:sp>
    </p:spTree>
    <p:extLst>
      <p:ext uri="{BB962C8B-B14F-4D97-AF65-F5344CB8AC3E}">
        <p14:creationId xmlns:p14="http://schemas.microsoft.com/office/powerpoint/2010/main" val="191914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78E3-4F07-45C7-8F0C-5580B98D581E}"/>
              </a:ext>
            </a:extLst>
          </p:cNvPr>
          <p:cNvSpPr>
            <a:spLocks noGrp="1"/>
          </p:cNvSpPr>
          <p:nvPr>
            <p:ph type="title"/>
          </p:nvPr>
        </p:nvSpPr>
        <p:spPr>
          <a:xfrm>
            <a:off x="0" y="0"/>
            <a:ext cx="12192000" cy="1325563"/>
          </a:xfrm>
        </p:spPr>
        <p:txBody>
          <a:bodyPr>
            <a:normAutofit/>
          </a:bodyPr>
          <a:lstStyle/>
          <a:p>
            <a:r>
              <a:rPr lang="en-KR" sz="3200" dirty="0">
                <a:latin typeface="Arial" panose="020B0604020202020204" pitchFamily="34" charset="0"/>
                <a:cs typeface="Arial" panose="020B0604020202020204" pitchFamily="34" charset="0"/>
              </a:rPr>
              <a:t>Dengue fever is common in the Philippines but remains a major public health challenge.</a:t>
            </a:r>
          </a:p>
        </p:txBody>
      </p:sp>
      <p:pic>
        <p:nvPicPr>
          <p:cNvPr id="4" name="Picture 3">
            <a:extLst>
              <a:ext uri="{FF2B5EF4-FFF2-40B4-BE49-F238E27FC236}">
                <a16:creationId xmlns:a16="http://schemas.microsoft.com/office/drawing/2014/main" id="{DCDE54F4-6E19-3204-D14F-2FA2EA961F05}"/>
              </a:ext>
            </a:extLst>
          </p:cNvPr>
          <p:cNvPicPr>
            <a:picLocks noChangeAspect="1"/>
          </p:cNvPicPr>
          <p:nvPr/>
        </p:nvPicPr>
        <p:blipFill>
          <a:blip r:embed="rId3"/>
          <a:stretch>
            <a:fillRect/>
          </a:stretch>
        </p:blipFill>
        <p:spPr>
          <a:xfrm>
            <a:off x="3006970" y="1690688"/>
            <a:ext cx="5643276" cy="4135392"/>
          </a:xfrm>
          <a:prstGeom prst="rect">
            <a:avLst/>
          </a:prstGeom>
        </p:spPr>
      </p:pic>
      <p:sp>
        <p:nvSpPr>
          <p:cNvPr id="5" name="Left Bracket 4">
            <a:extLst>
              <a:ext uri="{FF2B5EF4-FFF2-40B4-BE49-F238E27FC236}">
                <a16:creationId xmlns:a16="http://schemas.microsoft.com/office/drawing/2014/main" id="{CF508859-2C95-0FBC-5537-E155E6671B3B}"/>
              </a:ext>
            </a:extLst>
          </p:cNvPr>
          <p:cNvSpPr/>
          <p:nvPr/>
        </p:nvSpPr>
        <p:spPr>
          <a:xfrm>
            <a:off x="3829539" y="1758461"/>
            <a:ext cx="101600" cy="3470031"/>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a:p>
        </p:txBody>
      </p:sp>
      <p:sp>
        <p:nvSpPr>
          <p:cNvPr id="8" name="Rectangle 7">
            <a:extLst>
              <a:ext uri="{FF2B5EF4-FFF2-40B4-BE49-F238E27FC236}">
                <a16:creationId xmlns:a16="http://schemas.microsoft.com/office/drawing/2014/main" id="{921DF83F-D858-F6A3-E346-40C0512ADAB4}"/>
              </a:ext>
            </a:extLst>
          </p:cNvPr>
          <p:cNvSpPr/>
          <p:nvPr/>
        </p:nvSpPr>
        <p:spPr>
          <a:xfrm>
            <a:off x="4032738" y="5431692"/>
            <a:ext cx="4493847" cy="1797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7" name="Straight Arrow Connector 6">
            <a:extLst>
              <a:ext uri="{FF2B5EF4-FFF2-40B4-BE49-F238E27FC236}">
                <a16:creationId xmlns:a16="http://schemas.microsoft.com/office/drawing/2014/main" id="{7A14A5EC-E926-FF12-CDC4-8EC8661032AB}"/>
              </a:ext>
            </a:extLst>
          </p:cNvPr>
          <p:cNvCxnSpPr>
            <a:cxnSpLocks/>
          </p:cNvCxnSpPr>
          <p:nvPr/>
        </p:nvCxnSpPr>
        <p:spPr>
          <a:xfrm>
            <a:off x="4470400" y="5171704"/>
            <a:ext cx="0" cy="1038287"/>
          </a:xfrm>
          <a:prstGeom prst="straightConnector1">
            <a:avLst/>
          </a:prstGeom>
          <a:ln w="28575">
            <a:solidFill>
              <a:schemeClr val="accent1">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Left Bracket 8">
            <a:extLst>
              <a:ext uri="{FF2B5EF4-FFF2-40B4-BE49-F238E27FC236}">
                <a16:creationId xmlns:a16="http://schemas.microsoft.com/office/drawing/2014/main" id="{51760800-1DE3-47E0-F7F1-01643AC74B7B}"/>
              </a:ext>
            </a:extLst>
          </p:cNvPr>
          <p:cNvSpPr/>
          <p:nvPr/>
        </p:nvSpPr>
        <p:spPr>
          <a:xfrm rot="16200000">
            <a:off x="6215438" y="3190884"/>
            <a:ext cx="128446" cy="4493846"/>
          </a:xfrm>
          <a:prstGeom prst="leftBracket">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KR"/>
          </a:p>
        </p:txBody>
      </p:sp>
      <p:sp>
        <p:nvSpPr>
          <p:cNvPr id="10" name="TextBox 9">
            <a:extLst>
              <a:ext uri="{FF2B5EF4-FFF2-40B4-BE49-F238E27FC236}">
                <a16:creationId xmlns:a16="http://schemas.microsoft.com/office/drawing/2014/main" id="{841A0CDE-9E6C-8E6C-E82F-0A1479C4985B}"/>
              </a:ext>
            </a:extLst>
          </p:cNvPr>
          <p:cNvSpPr txBox="1"/>
          <p:nvPr/>
        </p:nvSpPr>
        <p:spPr>
          <a:xfrm rot="16200000">
            <a:off x="2403874" y="3194463"/>
            <a:ext cx="1659429" cy="369332"/>
          </a:xfrm>
          <a:prstGeom prst="rect">
            <a:avLst/>
          </a:prstGeom>
          <a:noFill/>
        </p:spPr>
        <p:txBody>
          <a:bodyPr wrap="none" rtlCol="0">
            <a:spAutoFit/>
          </a:bodyPr>
          <a:lstStyle/>
          <a:p>
            <a:r>
              <a:rPr lang="en-KR" dirty="0">
                <a:latin typeface="Arial" panose="020B0604020202020204" pitchFamily="34" charset="0"/>
                <a:cs typeface="Arial" panose="020B0604020202020204" pitchFamily="34" charset="0"/>
              </a:rPr>
              <a:t>Dengue cases</a:t>
            </a:r>
          </a:p>
        </p:txBody>
      </p:sp>
      <p:cxnSp>
        <p:nvCxnSpPr>
          <p:cNvPr id="12" name="Straight Connector 11">
            <a:extLst>
              <a:ext uri="{FF2B5EF4-FFF2-40B4-BE49-F238E27FC236}">
                <a16:creationId xmlns:a16="http://schemas.microsoft.com/office/drawing/2014/main" id="{9922DD61-5588-E4E6-4E04-0D065EE0F291}"/>
              </a:ext>
            </a:extLst>
          </p:cNvPr>
          <p:cNvCxnSpPr>
            <a:cxnSpLocks/>
          </p:cNvCxnSpPr>
          <p:nvPr/>
        </p:nvCxnSpPr>
        <p:spPr>
          <a:xfrm>
            <a:off x="8015845" y="1758461"/>
            <a:ext cx="0" cy="413763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DDF9B8-270B-55A8-BA74-58639B298CCE}"/>
              </a:ext>
            </a:extLst>
          </p:cNvPr>
          <p:cNvCxnSpPr>
            <a:cxnSpLocks/>
          </p:cNvCxnSpPr>
          <p:nvPr/>
        </p:nvCxnSpPr>
        <p:spPr>
          <a:xfrm>
            <a:off x="3829539" y="1758461"/>
            <a:ext cx="4186306"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CE2F61D-95DC-CBAF-63A1-09F0055B5501}"/>
              </a:ext>
            </a:extLst>
          </p:cNvPr>
          <p:cNvSpPr txBox="1"/>
          <p:nvPr/>
        </p:nvSpPr>
        <p:spPr>
          <a:xfrm>
            <a:off x="7648050" y="5826080"/>
            <a:ext cx="735589" cy="338554"/>
          </a:xfrm>
          <a:prstGeom prst="rect">
            <a:avLst/>
          </a:prstGeom>
          <a:noFill/>
        </p:spPr>
        <p:txBody>
          <a:bodyPr wrap="square" rtlCol="0">
            <a:spAutoFit/>
          </a:bodyPr>
          <a:lstStyle/>
          <a:p>
            <a:r>
              <a:rPr lang="en-KR" sz="1600" dirty="0">
                <a:solidFill>
                  <a:srgbClr val="C00000"/>
                </a:solidFill>
                <a:latin typeface="Arial" panose="020B0604020202020204" pitchFamily="34" charset="0"/>
                <a:cs typeface="Arial" panose="020B0604020202020204" pitchFamily="34" charset="0"/>
              </a:rPr>
              <a:t>2019</a:t>
            </a:r>
          </a:p>
        </p:txBody>
      </p:sp>
      <p:sp>
        <p:nvSpPr>
          <p:cNvPr id="19" name="TextBox 18">
            <a:extLst>
              <a:ext uri="{FF2B5EF4-FFF2-40B4-BE49-F238E27FC236}">
                <a16:creationId xmlns:a16="http://schemas.microsoft.com/office/drawing/2014/main" id="{0E0D649A-7ACD-7248-F5F5-1E662C7C7DA3}"/>
              </a:ext>
            </a:extLst>
          </p:cNvPr>
          <p:cNvSpPr txBox="1"/>
          <p:nvPr/>
        </p:nvSpPr>
        <p:spPr>
          <a:xfrm>
            <a:off x="4132293" y="6209991"/>
            <a:ext cx="5914226" cy="338554"/>
          </a:xfrm>
          <a:prstGeom prst="rect">
            <a:avLst/>
          </a:prstGeom>
          <a:noFill/>
        </p:spPr>
        <p:txBody>
          <a:bodyPr wrap="square" rtlCol="0">
            <a:spAutoFit/>
          </a:bodyPr>
          <a:lstStyle/>
          <a:p>
            <a:r>
              <a:rPr lang="en-KR" sz="1600" dirty="0">
                <a:solidFill>
                  <a:schemeClr val="accent1">
                    <a:lumMod val="75000"/>
                  </a:schemeClr>
                </a:solidFill>
                <a:latin typeface="Arial" panose="020B0604020202020204" pitchFamily="34" charset="0"/>
                <a:cs typeface="Arial" panose="020B0604020202020204" pitchFamily="34" charset="0"/>
              </a:rPr>
              <a:t>1993 – National Dengue Prevention and Control Program </a:t>
            </a:r>
          </a:p>
        </p:txBody>
      </p:sp>
      <p:pic>
        <p:nvPicPr>
          <p:cNvPr id="35" name="Graphic 34" descr="Line arrow Slight curve">
            <a:extLst>
              <a:ext uri="{FF2B5EF4-FFF2-40B4-BE49-F238E27FC236}">
                <a16:creationId xmlns:a16="http://schemas.microsoft.com/office/drawing/2014/main" id="{7F098199-6242-FC15-2134-D7D7E700BE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648646">
            <a:off x="4414960" y="3137790"/>
            <a:ext cx="2144695" cy="2144695"/>
          </a:xfrm>
          <a:prstGeom prst="rect">
            <a:avLst/>
          </a:prstGeom>
        </p:spPr>
      </p:pic>
      <p:sp>
        <p:nvSpPr>
          <p:cNvPr id="36" name="TextBox 35">
            <a:extLst>
              <a:ext uri="{FF2B5EF4-FFF2-40B4-BE49-F238E27FC236}">
                <a16:creationId xmlns:a16="http://schemas.microsoft.com/office/drawing/2014/main" id="{D9A38473-9082-0237-8784-A890436C339F}"/>
              </a:ext>
            </a:extLst>
          </p:cNvPr>
          <p:cNvSpPr txBox="1"/>
          <p:nvPr/>
        </p:nvSpPr>
        <p:spPr>
          <a:xfrm>
            <a:off x="4342423" y="2847145"/>
            <a:ext cx="2173501" cy="646331"/>
          </a:xfrm>
          <a:prstGeom prst="rect">
            <a:avLst/>
          </a:prstGeom>
          <a:noFill/>
        </p:spPr>
        <p:txBody>
          <a:bodyPr wrap="square" rtlCol="0">
            <a:spAutoFit/>
          </a:bodyPr>
          <a:lstStyle/>
          <a:p>
            <a:r>
              <a:rPr lang="en-KR" dirty="0">
                <a:solidFill>
                  <a:schemeClr val="accent2"/>
                </a:solidFill>
                <a:latin typeface="Arial" panose="020B0604020202020204" pitchFamily="34" charset="0"/>
                <a:cs typeface="Arial" panose="020B0604020202020204" pitchFamily="34" charset="0"/>
              </a:rPr>
              <a:t>Why are the cases still increasing?</a:t>
            </a:r>
          </a:p>
        </p:txBody>
      </p:sp>
    </p:spTree>
    <p:extLst>
      <p:ext uri="{BB962C8B-B14F-4D97-AF65-F5344CB8AC3E}">
        <p14:creationId xmlns:p14="http://schemas.microsoft.com/office/powerpoint/2010/main" val="334284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6B15-7CB3-A68A-2E78-D1DDE4564962}"/>
              </a:ext>
            </a:extLst>
          </p:cNvPr>
          <p:cNvSpPr>
            <a:spLocks noGrp="1"/>
          </p:cNvSpPr>
          <p:nvPr>
            <p:ph type="title"/>
          </p:nvPr>
        </p:nvSpPr>
        <p:spPr>
          <a:xfrm>
            <a:off x="0" y="8071"/>
            <a:ext cx="12192000" cy="1325563"/>
          </a:xfrm>
        </p:spPr>
        <p:txBody>
          <a:bodyPr>
            <a:normAutofit/>
          </a:bodyPr>
          <a:lstStyle/>
          <a:p>
            <a:r>
              <a:rPr lang="en-KR" sz="2800" dirty="0">
                <a:latin typeface="Arial" panose="020B0604020202020204" pitchFamily="34" charset="0"/>
                <a:cs typeface="Arial" panose="020B0604020202020204" pitchFamily="34" charset="0"/>
              </a:rPr>
              <a:t>This increasing trend of cases can be largely due to weather variables.</a:t>
            </a:r>
          </a:p>
        </p:txBody>
      </p:sp>
      <p:sp>
        <p:nvSpPr>
          <p:cNvPr id="4" name="Rounded Rectangle 3">
            <a:extLst>
              <a:ext uri="{FF2B5EF4-FFF2-40B4-BE49-F238E27FC236}">
                <a16:creationId xmlns:a16="http://schemas.microsoft.com/office/drawing/2014/main" id="{6682E9D3-5485-B1F1-3830-7B19338C5214}"/>
              </a:ext>
            </a:extLst>
          </p:cNvPr>
          <p:cNvSpPr/>
          <p:nvPr/>
        </p:nvSpPr>
        <p:spPr>
          <a:xfrm>
            <a:off x="9162668" y="3839986"/>
            <a:ext cx="1332473" cy="6007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6"/>
              </a:solidFill>
            </a:endParaRPr>
          </a:p>
        </p:txBody>
      </p:sp>
      <p:pic>
        <p:nvPicPr>
          <p:cNvPr id="5" name="Graphic 4" descr="High temperature with solid fill">
            <a:extLst>
              <a:ext uri="{FF2B5EF4-FFF2-40B4-BE49-F238E27FC236}">
                <a16:creationId xmlns:a16="http://schemas.microsoft.com/office/drawing/2014/main" id="{A413D228-7EA4-C480-8701-EF0B40E2B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9143" y="4848557"/>
            <a:ext cx="1105129" cy="1191874"/>
          </a:xfrm>
          <a:prstGeom prst="rect">
            <a:avLst/>
          </a:prstGeom>
        </p:spPr>
      </p:pic>
      <p:pic>
        <p:nvPicPr>
          <p:cNvPr id="6" name="Graphic 5" descr="Rain with solid fill">
            <a:extLst>
              <a:ext uri="{FF2B5EF4-FFF2-40B4-BE49-F238E27FC236}">
                <a16:creationId xmlns:a16="http://schemas.microsoft.com/office/drawing/2014/main" id="{24F4B15F-E22B-5CC3-E893-B63D594D62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1024" y="1773930"/>
            <a:ext cx="1356295" cy="1462756"/>
          </a:xfrm>
          <a:prstGeom prst="rect">
            <a:avLst/>
          </a:prstGeom>
        </p:spPr>
      </p:pic>
      <p:sp>
        <p:nvSpPr>
          <p:cNvPr id="7" name="TextBox 6">
            <a:extLst>
              <a:ext uri="{FF2B5EF4-FFF2-40B4-BE49-F238E27FC236}">
                <a16:creationId xmlns:a16="http://schemas.microsoft.com/office/drawing/2014/main" id="{0E200697-5989-460F-4D6A-0C624975AA3F}"/>
              </a:ext>
            </a:extLst>
          </p:cNvPr>
          <p:cNvSpPr txBox="1"/>
          <p:nvPr/>
        </p:nvSpPr>
        <p:spPr>
          <a:xfrm>
            <a:off x="7371727" y="4423108"/>
            <a:ext cx="1332473" cy="128895"/>
          </a:xfrm>
          <a:prstGeom prst="rect">
            <a:avLst/>
          </a:prstGeom>
          <a:noFill/>
        </p:spPr>
        <p:txBody>
          <a:bodyPr wrap="square" rtlCol="0">
            <a:spAutoFit/>
          </a:bodyPr>
          <a:lstStyle/>
          <a:p>
            <a:endParaRPr lang="en-US" sz="1050" dirty="0">
              <a:solidFill>
                <a:schemeClr val="bg1"/>
              </a:solidFill>
            </a:endParaRPr>
          </a:p>
        </p:txBody>
      </p:sp>
      <p:pic>
        <p:nvPicPr>
          <p:cNvPr id="8" name="Graphic 7" descr="Fever with solid fill">
            <a:extLst>
              <a:ext uri="{FF2B5EF4-FFF2-40B4-BE49-F238E27FC236}">
                <a16:creationId xmlns:a16="http://schemas.microsoft.com/office/drawing/2014/main" id="{1967128F-3A07-E876-4BCC-12C27F1B88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868" y="3632825"/>
            <a:ext cx="1023994" cy="1015086"/>
          </a:xfrm>
          <a:prstGeom prst="rect">
            <a:avLst/>
          </a:prstGeom>
        </p:spPr>
      </p:pic>
      <p:pic>
        <p:nvPicPr>
          <p:cNvPr id="9" name="Graphic 8" descr="Mosquito with solid fill">
            <a:extLst>
              <a:ext uri="{FF2B5EF4-FFF2-40B4-BE49-F238E27FC236}">
                <a16:creationId xmlns:a16="http://schemas.microsoft.com/office/drawing/2014/main" id="{7C5BA8B1-A15A-329A-0BB2-3731EF07EE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694867" y="2756583"/>
            <a:ext cx="800060" cy="793100"/>
          </a:xfrm>
          <a:prstGeom prst="rect">
            <a:avLst/>
          </a:prstGeom>
        </p:spPr>
      </p:pic>
      <p:cxnSp>
        <p:nvCxnSpPr>
          <p:cNvPr id="10" name="Straight Connector 9">
            <a:extLst>
              <a:ext uri="{FF2B5EF4-FFF2-40B4-BE49-F238E27FC236}">
                <a16:creationId xmlns:a16="http://schemas.microsoft.com/office/drawing/2014/main" id="{2F9DFB21-FB33-6B15-4DCA-890A029AA594}"/>
              </a:ext>
            </a:extLst>
          </p:cNvPr>
          <p:cNvCxnSpPr>
            <a:cxnSpLocks/>
          </p:cNvCxnSpPr>
          <p:nvPr/>
        </p:nvCxnSpPr>
        <p:spPr>
          <a:xfrm flipV="1">
            <a:off x="1542652" y="2683512"/>
            <a:ext cx="930646" cy="383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7B5EE43-9C8D-B76D-EC73-F2B11352B026}"/>
              </a:ext>
            </a:extLst>
          </p:cNvPr>
          <p:cNvCxnSpPr>
            <a:cxnSpLocks/>
          </p:cNvCxnSpPr>
          <p:nvPr/>
        </p:nvCxnSpPr>
        <p:spPr>
          <a:xfrm>
            <a:off x="1542652" y="4848557"/>
            <a:ext cx="930646" cy="3598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Graphic 16" descr="Line arrow Straight">
            <a:extLst>
              <a:ext uri="{FF2B5EF4-FFF2-40B4-BE49-F238E27FC236}">
                <a16:creationId xmlns:a16="http://schemas.microsoft.com/office/drawing/2014/main" id="{9B927FFF-FE58-88A2-42E0-E2EA8D97B9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4460407" y="1595161"/>
            <a:ext cx="1888548" cy="1759090"/>
          </a:xfrm>
          <a:prstGeom prst="rect">
            <a:avLst/>
          </a:prstGeom>
        </p:spPr>
      </p:pic>
      <p:pic>
        <p:nvPicPr>
          <p:cNvPr id="19" name="Picture 12" descr="100,000 Stagnant water Vector Images | Depositphotos">
            <a:extLst>
              <a:ext uri="{FF2B5EF4-FFF2-40B4-BE49-F238E27FC236}">
                <a16:creationId xmlns:a16="http://schemas.microsoft.com/office/drawing/2014/main" id="{9AA2E61A-7FB1-E9B3-3C0C-98C103B15E8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57088" y="1674233"/>
            <a:ext cx="1447112" cy="14471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200+ Heavy Rain River Illustrations, Royalty-Free Vector Graphics &amp; Clip  Art - iStock">
            <a:extLst>
              <a:ext uri="{FF2B5EF4-FFF2-40B4-BE49-F238E27FC236}">
                <a16:creationId xmlns:a16="http://schemas.microsoft.com/office/drawing/2014/main" id="{EE0C2107-9140-6345-77D7-6AF11D3756E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37511" y="1326592"/>
            <a:ext cx="2590618" cy="215884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3A14100-0D88-CF78-6500-2D37D1F16019}"/>
              </a:ext>
            </a:extLst>
          </p:cNvPr>
          <p:cNvSpPr txBox="1"/>
          <p:nvPr/>
        </p:nvSpPr>
        <p:spPr>
          <a:xfrm>
            <a:off x="6605582" y="3262604"/>
            <a:ext cx="2731929" cy="400110"/>
          </a:xfrm>
          <a:prstGeom prst="rect">
            <a:avLst/>
          </a:prstGeom>
          <a:noFill/>
        </p:spPr>
        <p:txBody>
          <a:bodyPr wrap="square" rtlCol="0">
            <a:spAutoFit/>
          </a:bodyPr>
          <a:lstStyle/>
          <a:p>
            <a:pPr algn="just"/>
            <a:r>
              <a:rPr lang="en-US" sz="2000" b="1" i="1" dirty="0">
                <a:solidFill>
                  <a:schemeClr val="accent1"/>
                </a:solidFill>
                <a:latin typeface="Lato" panose="020F0502020204030203" pitchFamily="34" charset="0"/>
                <a:ea typeface="Lato" panose="020F0502020204030203" pitchFamily="34" charset="0"/>
                <a:cs typeface="Lato" panose="020F0502020204030203" pitchFamily="34" charset="0"/>
              </a:rPr>
              <a:t>Breeding site formation</a:t>
            </a:r>
          </a:p>
        </p:txBody>
      </p:sp>
      <p:sp>
        <p:nvSpPr>
          <p:cNvPr id="22" name="TextBox 21">
            <a:extLst>
              <a:ext uri="{FF2B5EF4-FFF2-40B4-BE49-F238E27FC236}">
                <a16:creationId xmlns:a16="http://schemas.microsoft.com/office/drawing/2014/main" id="{C9C25E1E-F85C-5B43-C74F-E3BC4EE25EF6}"/>
              </a:ext>
            </a:extLst>
          </p:cNvPr>
          <p:cNvSpPr txBox="1"/>
          <p:nvPr/>
        </p:nvSpPr>
        <p:spPr>
          <a:xfrm>
            <a:off x="9654750" y="3295768"/>
            <a:ext cx="2273379" cy="646331"/>
          </a:xfrm>
          <a:prstGeom prst="rect">
            <a:avLst/>
          </a:prstGeom>
          <a:noFill/>
        </p:spPr>
        <p:txBody>
          <a:bodyPr wrap="none" rtlCol="0">
            <a:spAutoFit/>
          </a:bodyPr>
          <a:lstStyle/>
          <a:p>
            <a:r>
              <a:rPr lang="en-US" sz="1800" b="1" i="1" dirty="0">
                <a:solidFill>
                  <a:schemeClr val="accent1"/>
                </a:solidFill>
                <a:latin typeface="Lato" panose="020F0502020204030203" pitchFamily="34" charset="0"/>
                <a:ea typeface="Lato" panose="020F0502020204030203" pitchFamily="34" charset="0"/>
                <a:cs typeface="Lato" panose="020F0502020204030203" pitchFamily="34" charset="0"/>
              </a:rPr>
              <a:t>Breeding site flushing</a:t>
            </a:r>
            <a:endParaRPr lang="en-KR" sz="1800" i="1" dirty="0">
              <a:solidFill>
                <a:schemeClr val="accent1"/>
              </a:solidFill>
              <a:latin typeface="Lato" panose="020F0502020204030203" pitchFamily="34" charset="0"/>
              <a:ea typeface="Lato" panose="020F0502020204030203" pitchFamily="34" charset="0"/>
              <a:cs typeface="Lato" panose="020F0502020204030203" pitchFamily="34" charset="0"/>
            </a:endParaRPr>
          </a:p>
          <a:p>
            <a:endParaRPr lang="en-KR" dirty="0"/>
          </a:p>
        </p:txBody>
      </p:sp>
      <p:pic>
        <p:nvPicPr>
          <p:cNvPr id="23" name="Graphic 22" descr="Line arrow Straight">
            <a:extLst>
              <a:ext uri="{FF2B5EF4-FFF2-40B4-BE49-F238E27FC236}">
                <a16:creationId xmlns:a16="http://schemas.microsoft.com/office/drawing/2014/main" id="{CA03A183-E28A-7F93-E0D2-5906801D3C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4456353" y="4564949"/>
            <a:ext cx="1888548" cy="1759090"/>
          </a:xfrm>
          <a:prstGeom prst="rect">
            <a:avLst/>
          </a:prstGeom>
        </p:spPr>
      </p:pic>
      <p:pic>
        <p:nvPicPr>
          <p:cNvPr id="24" name="Picture 20" descr="All the rain could lead to a mosquito boom">
            <a:extLst>
              <a:ext uri="{FF2B5EF4-FFF2-40B4-BE49-F238E27FC236}">
                <a16:creationId xmlns:a16="http://schemas.microsoft.com/office/drawing/2014/main" id="{2A65F709-33D2-5DC0-C945-6616211BDE6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46415" y="4222801"/>
            <a:ext cx="3045024" cy="203001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5FCA721-D320-EDB7-5E95-D64086504DA1}"/>
              </a:ext>
            </a:extLst>
          </p:cNvPr>
          <p:cNvSpPr txBox="1"/>
          <p:nvPr/>
        </p:nvSpPr>
        <p:spPr>
          <a:xfrm>
            <a:off x="7107382" y="6176826"/>
            <a:ext cx="4595751" cy="369332"/>
          </a:xfrm>
          <a:prstGeom prst="rect">
            <a:avLst/>
          </a:prstGeom>
          <a:noFill/>
        </p:spPr>
        <p:txBody>
          <a:bodyPr wrap="square" rtlCol="0">
            <a:spAutoFit/>
          </a:bodyPr>
          <a:lstStyle/>
          <a:p>
            <a:pPr algn="just"/>
            <a:r>
              <a:rPr lang="en-US" b="1" i="1" dirty="0">
                <a:solidFill>
                  <a:schemeClr val="accent2"/>
                </a:solidFill>
                <a:latin typeface="Lato" panose="020F0502020204030203" pitchFamily="34" charset="0"/>
                <a:ea typeface="Lato" panose="020F0502020204030203" pitchFamily="34" charset="0"/>
                <a:cs typeface="Lato" panose="020F0502020204030203" pitchFamily="34" charset="0"/>
              </a:rPr>
              <a:t>M</a:t>
            </a:r>
            <a:r>
              <a:rPr lang="en-KR" b="1" i="1" dirty="0">
                <a:solidFill>
                  <a:schemeClr val="accent2"/>
                </a:solidFill>
                <a:latin typeface="Lato" panose="020F0502020204030203" pitchFamily="34" charset="0"/>
                <a:ea typeface="Lato" panose="020F0502020204030203" pitchFamily="34" charset="0"/>
                <a:cs typeface="Lato" panose="020F0502020204030203" pitchFamily="34" charset="0"/>
              </a:rPr>
              <a:t>osquito reproduction, activity,  and survival</a:t>
            </a:r>
            <a:endParaRPr lang="en-KR" i="1" dirty="0">
              <a:solidFill>
                <a:schemeClr val="accent2"/>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19164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06E8-B0A9-1616-7D47-682B4AA42F02}"/>
              </a:ext>
            </a:extLst>
          </p:cNvPr>
          <p:cNvSpPr>
            <a:spLocks noGrp="1"/>
          </p:cNvSpPr>
          <p:nvPr>
            <p:ph type="title"/>
          </p:nvPr>
        </p:nvSpPr>
        <p:spPr>
          <a:xfrm>
            <a:off x="0" y="18255"/>
            <a:ext cx="12192000" cy="1325563"/>
          </a:xfrm>
        </p:spPr>
        <p:txBody>
          <a:bodyPr>
            <a:normAutofit fontScale="90000"/>
          </a:bodyPr>
          <a:lstStyle/>
          <a:p>
            <a:r>
              <a:rPr lang="en-KR" sz="3200" dirty="0">
                <a:latin typeface="Arial" panose="020B0604020202020204" pitchFamily="34" charset="0"/>
                <a:cs typeface="Arial" panose="020B0604020202020204" pitchFamily="34" charset="0"/>
              </a:rPr>
              <a:t>The effects of weather variables to dengue incidence have been extensively studied using different methods and with varying outcomes. </a:t>
            </a:r>
          </a:p>
        </p:txBody>
      </p:sp>
      <p:pic>
        <p:nvPicPr>
          <p:cNvPr id="4" name="Picture 3">
            <a:extLst>
              <a:ext uri="{FF2B5EF4-FFF2-40B4-BE49-F238E27FC236}">
                <a16:creationId xmlns:a16="http://schemas.microsoft.com/office/drawing/2014/main" id="{3FB12F30-6F3B-4E39-74F1-E04255DAB860}"/>
              </a:ext>
            </a:extLst>
          </p:cNvPr>
          <p:cNvPicPr>
            <a:picLocks noChangeAspect="1"/>
          </p:cNvPicPr>
          <p:nvPr/>
        </p:nvPicPr>
        <p:blipFill>
          <a:blip r:embed="rId3"/>
          <a:stretch>
            <a:fillRect/>
          </a:stretch>
        </p:blipFill>
        <p:spPr>
          <a:xfrm>
            <a:off x="322108" y="1937075"/>
            <a:ext cx="4071001" cy="990243"/>
          </a:xfrm>
          <a:prstGeom prst="rect">
            <a:avLst/>
          </a:prstGeom>
        </p:spPr>
      </p:pic>
      <p:pic>
        <p:nvPicPr>
          <p:cNvPr id="5" name="Graphic 4" descr="High temperature with solid fill">
            <a:extLst>
              <a:ext uri="{FF2B5EF4-FFF2-40B4-BE49-F238E27FC236}">
                <a16:creationId xmlns:a16="http://schemas.microsoft.com/office/drawing/2014/main" id="{4FE75863-C014-64B4-838D-6F10177F13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28608" y="1216347"/>
            <a:ext cx="644729" cy="695336"/>
          </a:xfrm>
          <a:prstGeom prst="rect">
            <a:avLst/>
          </a:prstGeom>
        </p:spPr>
      </p:pic>
      <p:pic>
        <p:nvPicPr>
          <p:cNvPr id="6" name="Graphic 5" descr="Rain with solid fill">
            <a:extLst>
              <a:ext uri="{FF2B5EF4-FFF2-40B4-BE49-F238E27FC236}">
                <a16:creationId xmlns:a16="http://schemas.microsoft.com/office/drawing/2014/main" id="{C8E95357-7552-4F1F-15A4-E5B1CF0D9B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22561" y="1117957"/>
            <a:ext cx="825806" cy="890627"/>
          </a:xfrm>
          <a:prstGeom prst="rect">
            <a:avLst/>
          </a:prstGeom>
        </p:spPr>
      </p:pic>
      <p:pic>
        <p:nvPicPr>
          <p:cNvPr id="7" name="Picture 6">
            <a:extLst>
              <a:ext uri="{FF2B5EF4-FFF2-40B4-BE49-F238E27FC236}">
                <a16:creationId xmlns:a16="http://schemas.microsoft.com/office/drawing/2014/main" id="{C9124027-FC82-ED6F-7AB6-E6727868CE13}"/>
              </a:ext>
            </a:extLst>
          </p:cNvPr>
          <p:cNvPicPr>
            <a:picLocks noChangeAspect="1"/>
          </p:cNvPicPr>
          <p:nvPr/>
        </p:nvPicPr>
        <p:blipFill>
          <a:blip r:embed="rId8"/>
          <a:stretch>
            <a:fillRect/>
          </a:stretch>
        </p:blipFill>
        <p:spPr>
          <a:xfrm>
            <a:off x="373156" y="4342389"/>
            <a:ext cx="2959979" cy="1004279"/>
          </a:xfrm>
          <a:prstGeom prst="rect">
            <a:avLst/>
          </a:prstGeom>
          <a:ln>
            <a:noFill/>
          </a:ln>
        </p:spPr>
      </p:pic>
      <p:pic>
        <p:nvPicPr>
          <p:cNvPr id="8" name="Picture 7">
            <a:extLst>
              <a:ext uri="{FF2B5EF4-FFF2-40B4-BE49-F238E27FC236}">
                <a16:creationId xmlns:a16="http://schemas.microsoft.com/office/drawing/2014/main" id="{4E1E6B23-3681-813D-653A-148303883E11}"/>
              </a:ext>
            </a:extLst>
          </p:cNvPr>
          <p:cNvPicPr>
            <a:picLocks noChangeAspect="1"/>
          </p:cNvPicPr>
          <p:nvPr/>
        </p:nvPicPr>
        <p:blipFill>
          <a:blip r:embed="rId9"/>
          <a:stretch>
            <a:fillRect/>
          </a:stretch>
        </p:blipFill>
        <p:spPr>
          <a:xfrm>
            <a:off x="373156" y="3098895"/>
            <a:ext cx="2584100" cy="1095708"/>
          </a:xfrm>
          <a:prstGeom prst="rect">
            <a:avLst/>
          </a:prstGeom>
          <a:ln>
            <a:noFill/>
          </a:ln>
        </p:spPr>
      </p:pic>
      <p:sp>
        <p:nvSpPr>
          <p:cNvPr id="9" name="TextBox 8">
            <a:extLst>
              <a:ext uri="{FF2B5EF4-FFF2-40B4-BE49-F238E27FC236}">
                <a16:creationId xmlns:a16="http://schemas.microsoft.com/office/drawing/2014/main" id="{F74F0F6B-03A6-A75B-4637-399DC76EA5EC}"/>
              </a:ext>
            </a:extLst>
          </p:cNvPr>
          <p:cNvSpPr txBox="1"/>
          <p:nvPr/>
        </p:nvSpPr>
        <p:spPr>
          <a:xfrm>
            <a:off x="6428610" y="1813567"/>
            <a:ext cx="644728" cy="1200329"/>
          </a:xfrm>
          <a:prstGeom prst="rect">
            <a:avLst/>
          </a:prstGeom>
          <a:noFill/>
        </p:spPr>
        <p:txBody>
          <a:bodyPr wrap="none" rtlCol="0">
            <a:spAutoFit/>
          </a:bodyPr>
          <a:lstStyle/>
          <a:p>
            <a:r>
              <a:rPr lang="en-KR" sz="7200" b="1" dirty="0">
                <a:solidFill>
                  <a:srgbClr val="C00000"/>
                </a:solidFill>
              </a:rPr>
              <a:t>+</a:t>
            </a:r>
          </a:p>
        </p:txBody>
      </p:sp>
      <p:sp>
        <p:nvSpPr>
          <p:cNvPr id="10" name="TextBox 9">
            <a:extLst>
              <a:ext uri="{FF2B5EF4-FFF2-40B4-BE49-F238E27FC236}">
                <a16:creationId xmlns:a16="http://schemas.microsoft.com/office/drawing/2014/main" id="{0131B534-B592-7759-C4EC-D0815382EFE6}"/>
              </a:ext>
            </a:extLst>
          </p:cNvPr>
          <p:cNvSpPr txBox="1"/>
          <p:nvPr/>
        </p:nvSpPr>
        <p:spPr>
          <a:xfrm>
            <a:off x="6428610" y="3013896"/>
            <a:ext cx="644728" cy="1200329"/>
          </a:xfrm>
          <a:prstGeom prst="rect">
            <a:avLst/>
          </a:prstGeom>
          <a:noFill/>
        </p:spPr>
        <p:txBody>
          <a:bodyPr wrap="none" rtlCol="0">
            <a:spAutoFit/>
          </a:bodyPr>
          <a:lstStyle/>
          <a:p>
            <a:r>
              <a:rPr lang="en-KR" sz="7200" b="1" dirty="0">
                <a:solidFill>
                  <a:srgbClr val="C00000"/>
                </a:solidFill>
              </a:rPr>
              <a:t>+</a:t>
            </a:r>
          </a:p>
        </p:txBody>
      </p:sp>
      <p:sp>
        <p:nvSpPr>
          <p:cNvPr id="11" name="TextBox 10">
            <a:extLst>
              <a:ext uri="{FF2B5EF4-FFF2-40B4-BE49-F238E27FC236}">
                <a16:creationId xmlns:a16="http://schemas.microsoft.com/office/drawing/2014/main" id="{99776FD5-F583-48CE-39A3-57BFD48B67B8}"/>
              </a:ext>
            </a:extLst>
          </p:cNvPr>
          <p:cNvSpPr txBox="1"/>
          <p:nvPr/>
        </p:nvSpPr>
        <p:spPr>
          <a:xfrm>
            <a:off x="6428610" y="4244365"/>
            <a:ext cx="644728" cy="1200329"/>
          </a:xfrm>
          <a:prstGeom prst="rect">
            <a:avLst/>
          </a:prstGeom>
          <a:noFill/>
        </p:spPr>
        <p:txBody>
          <a:bodyPr wrap="none" rtlCol="0">
            <a:spAutoFit/>
          </a:bodyPr>
          <a:lstStyle/>
          <a:p>
            <a:r>
              <a:rPr lang="en-KR" sz="7200" b="1" dirty="0">
                <a:solidFill>
                  <a:srgbClr val="C00000"/>
                </a:solidFill>
              </a:rPr>
              <a:t>+</a:t>
            </a:r>
          </a:p>
        </p:txBody>
      </p:sp>
      <p:sp>
        <p:nvSpPr>
          <p:cNvPr id="12" name="TextBox 11">
            <a:extLst>
              <a:ext uri="{FF2B5EF4-FFF2-40B4-BE49-F238E27FC236}">
                <a16:creationId xmlns:a16="http://schemas.microsoft.com/office/drawing/2014/main" id="{EB0F394C-388B-F551-D9B2-0C46A1D417D1}"/>
              </a:ext>
            </a:extLst>
          </p:cNvPr>
          <p:cNvSpPr txBox="1"/>
          <p:nvPr/>
        </p:nvSpPr>
        <p:spPr>
          <a:xfrm>
            <a:off x="8273384" y="1793945"/>
            <a:ext cx="466794" cy="1200329"/>
          </a:xfrm>
          <a:prstGeom prst="rect">
            <a:avLst/>
          </a:prstGeom>
          <a:noFill/>
        </p:spPr>
        <p:txBody>
          <a:bodyPr wrap="none" rtlCol="0">
            <a:spAutoFit/>
          </a:bodyPr>
          <a:lstStyle/>
          <a:p>
            <a:r>
              <a:rPr lang="en-KR" sz="7200" b="1" dirty="0">
                <a:solidFill>
                  <a:schemeClr val="accent1"/>
                </a:solidFill>
              </a:rPr>
              <a:t>-</a:t>
            </a:r>
          </a:p>
        </p:txBody>
      </p:sp>
      <p:sp>
        <p:nvSpPr>
          <p:cNvPr id="13" name="TextBox 12">
            <a:extLst>
              <a:ext uri="{FF2B5EF4-FFF2-40B4-BE49-F238E27FC236}">
                <a16:creationId xmlns:a16="http://schemas.microsoft.com/office/drawing/2014/main" id="{30FEEC59-33C5-2E7B-CF4B-B28F91A6F6F4}"/>
              </a:ext>
            </a:extLst>
          </p:cNvPr>
          <p:cNvSpPr txBox="1"/>
          <p:nvPr/>
        </p:nvSpPr>
        <p:spPr>
          <a:xfrm>
            <a:off x="8184417" y="2994274"/>
            <a:ext cx="644728" cy="1200329"/>
          </a:xfrm>
          <a:prstGeom prst="rect">
            <a:avLst/>
          </a:prstGeom>
          <a:noFill/>
        </p:spPr>
        <p:txBody>
          <a:bodyPr wrap="none" rtlCol="0">
            <a:spAutoFit/>
          </a:bodyPr>
          <a:lstStyle/>
          <a:p>
            <a:r>
              <a:rPr lang="en-KR" sz="7200" b="1" dirty="0">
                <a:solidFill>
                  <a:srgbClr val="C00000"/>
                </a:solidFill>
              </a:rPr>
              <a:t>+</a:t>
            </a:r>
          </a:p>
        </p:txBody>
      </p:sp>
      <p:sp>
        <p:nvSpPr>
          <p:cNvPr id="14" name="TextBox 13">
            <a:extLst>
              <a:ext uri="{FF2B5EF4-FFF2-40B4-BE49-F238E27FC236}">
                <a16:creationId xmlns:a16="http://schemas.microsoft.com/office/drawing/2014/main" id="{8D9F440E-BE70-6794-9311-39C2F07DEDEF}"/>
              </a:ext>
            </a:extLst>
          </p:cNvPr>
          <p:cNvSpPr txBox="1"/>
          <p:nvPr/>
        </p:nvSpPr>
        <p:spPr>
          <a:xfrm>
            <a:off x="8003339" y="4279098"/>
            <a:ext cx="1135247" cy="1200329"/>
          </a:xfrm>
          <a:prstGeom prst="rect">
            <a:avLst/>
          </a:prstGeom>
          <a:noFill/>
        </p:spPr>
        <p:txBody>
          <a:bodyPr wrap="none" rtlCol="0">
            <a:spAutoFit/>
          </a:bodyPr>
          <a:lstStyle/>
          <a:p>
            <a:r>
              <a:rPr lang="en-KR" sz="7200" b="1" dirty="0">
                <a:solidFill>
                  <a:srgbClr val="C00000"/>
                </a:solidFill>
              </a:rPr>
              <a:t>+ </a:t>
            </a:r>
            <a:r>
              <a:rPr lang="en-KR" sz="7200" b="1" dirty="0">
                <a:solidFill>
                  <a:schemeClr val="accent1"/>
                </a:solidFill>
              </a:rPr>
              <a:t>-</a:t>
            </a:r>
          </a:p>
        </p:txBody>
      </p:sp>
      <p:pic>
        <p:nvPicPr>
          <p:cNvPr id="15" name="Picture 14">
            <a:extLst>
              <a:ext uri="{FF2B5EF4-FFF2-40B4-BE49-F238E27FC236}">
                <a16:creationId xmlns:a16="http://schemas.microsoft.com/office/drawing/2014/main" id="{659295C0-A4B5-E5CB-414B-F7BE57126B51}"/>
              </a:ext>
            </a:extLst>
          </p:cNvPr>
          <p:cNvPicPr>
            <a:picLocks noChangeAspect="1"/>
          </p:cNvPicPr>
          <p:nvPr/>
        </p:nvPicPr>
        <p:blipFill>
          <a:blip r:embed="rId10"/>
          <a:stretch>
            <a:fillRect/>
          </a:stretch>
        </p:blipFill>
        <p:spPr>
          <a:xfrm>
            <a:off x="322108" y="5454119"/>
            <a:ext cx="4189012" cy="768680"/>
          </a:xfrm>
          <a:prstGeom prst="rect">
            <a:avLst/>
          </a:prstGeom>
        </p:spPr>
      </p:pic>
      <p:sp>
        <p:nvSpPr>
          <p:cNvPr id="16" name="TextBox 15">
            <a:extLst>
              <a:ext uri="{FF2B5EF4-FFF2-40B4-BE49-F238E27FC236}">
                <a16:creationId xmlns:a16="http://schemas.microsoft.com/office/drawing/2014/main" id="{837AFBE0-1D87-EB45-B511-D28573B95034}"/>
              </a:ext>
            </a:extLst>
          </p:cNvPr>
          <p:cNvSpPr txBox="1"/>
          <p:nvPr/>
        </p:nvSpPr>
        <p:spPr>
          <a:xfrm>
            <a:off x="6183350" y="5209258"/>
            <a:ext cx="1135247" cy="1200329"/>
          </a:xfrm>
          <a:prstGeom prst="rect">
            <a:avLst/>
          </a:prstGeom>
          <a:noFill/>
        </p:spPr>
        <p:txBody>
          <a:bodyPr wrap="none" rtlCol="0">
            <a:spAutoFit/>
          </a:bodyPr>
          <a:lstStyle/>
          <a:p>
            <a:r>
              <a:rPr lang="en-KR" sz="7200" b="1" dirty="0">
                <a:solidFill>
                  <a:srgbClr val="C00000"/>
                </a:solidFill>
              </a:rPr>
              <a:t>+ </a:t>
            </a:r>
            <a:r>
              <a:rPr lang="en-KR" sz="7200" b="1" dirty="0">
                <a:solidFill>
                  <a:schemeClr val="accent1"/>
                </a:solidFill>
              </a:rPr>
              <a:t>-</a:t>
            </a:r>
          </a:p>
        </p:txBody>
      </p:sp>
      <p:sp>
        <p:nvSpPr>
          <p:cNvPr id="17" name="TextBox 16">
            <a:extLst>
              <a:ext uri="{FF2B5EF4-FFF2-40B4-BE49-F238E27FC236}">
                <a16:creationId xmlns:a16="http://schemas.microsoft.com/office/drawing/2014/main" id="{E338AF32-F279-7176-3DB4-F3E2EDBD0325}"/>
              </a:ext>
            </a:extLst>
          </p:cNvPr>
          <p:cNvSpPr txBox="1"/>
          <p:nvPr/>
        </p:nvSpPr>
        <p:spPr>
          <a:xfrm>
            <a:off x="8273384" y="5206200"/>
            <a:ext cx="466794" cy="1200329"/>
          </a:xfrm>
          <a:prstGeom prst="rect">
            <a:avLst/>
          </a:prstGeom>
          <a:noFill/>
        </p:spPr>
        <p:txBody>
          <a:bodyPr wrap="none" rtlCol="0">
            <a:spAutoFit/>
          </a:bodyPr>
          <a:lstStyle/>
          <a:p>
            <a:r>
              <a:rPr lang="en-KR" sz="7200" b="1" dirty="0">
                <a:solidFill>
                  <a:schemeClr val="accent1"/>
                </a:solidFill>
              </a:rPr>
              <a:t>-</a:t>
            </a:r>
          </a:p>
        </p:txBody>
      </p:sp>
      <p:cxnSp>
        <p:nvCxnSpPr>
          <p:cNvPr id="19" name="Straight Connector 18">
            <a:extLst>
              <a:ext uri="{FF2B5EF4-FFF2-40B4-BE49-F238E27FC236}">
                <a16:creationId xmlns:a16="http://schemas.microsoft.com/office/drawing/2014/main" id="{2EEFB022-312A-40C2-7546-D58F6FF30408}"/>
              </a:ext>
            </a:extLst>
          </p:cNvPr>
          <p:cNvCxnSpPr>
            <a:cxnSpLocks/>
          </p:cNvCxnSpPr>
          <p:nvPr/>
        </p:nvCxnSpPr>
        <p:spPr>
          <a:xfrm>
            <a:off x="167148" y="3079115"/>
            <a:ext cx="897143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C45DB5-5BED-60FE-44E3-FAFA4F8EABE9}"/>
              </a:ext>
            </a:extLst>
          </p:cNvPr>
          <p:cNvCxnSpPr>
            <a:cxnSpLocks/>
          </p:cNvCxnSpPr>
          <p:nvPr/>
        </p:nvCxnSpPr>
        <p:spPr>
          <a:xfrm>
            <a:off x="181896" y="1913519"/>
            <a:ext cx="895669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B84C6C6-C12D-CBF7-82CD-DAFB46901674}"/>
              </a:ext>
            </a:extLst>
          </p:cNvPr>
          <p:cNvCxnSpPr>
            <a:cxnSpLocks/>
          </p:cNvCxnSpPr>
          <p:nvPr/>
        </p:nvCxnSpPr>
        <p:spPr>
          <a:xfrm>
            <a:off x="181896" y="4266617"/>
            <a:ext cx="895669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F5A8D3-455C-9EC2-1E5C-53CB18B2169F}"/>
              </a:ext>
            </a:extLst>
          </p:cNvPr>
          <p:cNvCxnSpPr>
            <a:cxnSpLocks/>
          </p:cNvCxnSpPr>
          <p:nvPr/>
        </p:nvCxnSpPr>
        <p:spPr>
          <a:xfrm>
            <a:off x="181896" y="5406332"/>
            <a:ext cx="895669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Right Brace 26">
            <a:extLst>
              <a:ext uri="{FF2B5EF4-FFF2-40B4-BE49-F238E27FC236}">
                <a16:creationId xmlns:a16="http://schemas.microsoft.com/office/drawing/2014/main" id="{198529D4-AB19-C794-9BB0-AB90AFC593E7}"/>
              </a:ext>
            </a:extLst>
          </p:cNvPr>
          <p:cNvSpPr/>
          <p:nvPr/>
        </p:nvSpPr>
        <p:spPr>
          <a:xfrm>
            <a:off x="9455362" y="1848300"/>
            <a:ext cx="321235" cy="4282040"/>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a:p>
        </p:txBody>
      </p:sp>
      <p:sp>
        <p:nvSpPr>
          <p:cNvPr id="28" name="TextBox 27">
            <a:extLst>
              <a:ext uri="{FF2B5EF4-FFF2-40B4-BE49-F238E27FC236}">
                <a16:creationId xmlns:a16="http://schemas.microsoft.com/office/drawing/2014/main" id="{9FB05D71-0FA6-621E-D325-5D204AD0D5F1}"/>
              </a:ext>
            </a:extLst>
          </p:cNvPr>
          <p:cNvSpPr txBox="1"/>
          <p:nvPr/>
        </p:nvSpPr>
        <p:spPr>
          <a:xfrm>
            <a:off x="9915239" y="3909766"/>
            <a:ext cx="1822336" cy="400110"/>
          </a:xfrm>
          <a:prstGeom prst="rect">
            <a:avLst/>
          </a:prstGeom>
          <a:noFill/>
        </p:spPr>
        <p:txBody>
          <a:bodyPr wrap="square" rtlCol="0">
            <a:spAutoFit/>
          </a:bodyPr>
          <a:lstStyle/>
          <a:p>
            <a:r>
              <a:rPr lang="en-KR" sz="2000" dirty="0">
                <a:solidFill>
                  <a:srgbClr val="C00000"/>
                </a:solidFill>
              </a:rPr>
              <a:t>No consistency!</a:t>
            </a:r>
          </a:p>
        </p:txBody>
      </p:sp>
      <p:sp>
        <p:nvSpPr>
          <p:cNvPr id="3" name="Right Brace 2">
            <a:extLst>
              <a:ext uri="{FF2B5EF4-FFF2-40B4-BE49-F238E27FC236}">
                <a16:creationId xmlns:a16="http://schemas.microsoft.com/office/drawing/2014/main" id="{04ABA67F-654C-2178-2094-C80F2487F7E1}"/>
              </a:ext>
            </a:extLst>
          </p:cNvPr>
          <p:cNvSpPr/>
          <p:nvPr/>
        </p:nvSpPr>
        <p:spPr>
          <a:xfrm rot="5400000">
            <a:off x="7601803" y="4760696"/>
            <a:ext cx="321235" cy="3158141"/>
          </a:xfrm>
          <a:prstGeom prst="righ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a:p>
        </p:txBody>
      </p:sp>
      <p:sp>
        <p:nvSpPr>
          <p:cNvPr id="18" name="TextBox 17">
            <a:extLst>
              <a:ext uri="{FF2B5EF4-FFF2-40B4-BE49-F238E27FC236}">
                <a16:creationId xmlns:a16="http://schemas.microsoft.com/office/drawing/2014/main" id="{D30CF00D-2045-E4A2-BBF2-E0ADD263A5E7}"/>
              </a:ext>
            </a:extLst>
          </p:cNvPr>
          <p:cNvSpPr txBox="1"/>
          <p:nvPr/>
        </p:nvSpPr>
        <p:spPr>
          <a:xfrm>
            <a:off x="6616369" y="6479790"/>
            <a:ext cx="2463175" cy="369332"/>
          </a:xfrm>
          <a:prstGeom prst="rect">
            <a:avLst/>
          </a:prstGeom>
          <a:noFill/>
        </p:spPr>
        <p:txBody>
          <a:bodyPr wrap="none" rtlCol="0">
            <a:spAutoFit/>
          </a:bodyPr>
          <a:lstStyle/>
          <a:p>
            <a:r>
              <a:rPr lang="en-KR" dirty="0">
                <a:solidFill>
                  <a:schemeClr val="accent1"/>
                </a:solidFill>
                <a:latin typeface="Arial" panose="020B0604020202020204" pitchFamily="34" charset="0"/>
                <a:cs typeface="Arial" panose="020B0604020202020204" pitchFamily="34" charset="0"/>
              </a:rPr>
              <a:t>Mostly delayed effects</a:t>
            </a:r>
          </a:p>
        </p:txBody>
      </p:sp>
    </p:spTree>
    <p:extLst>
      <p:ext uri="{BB962C8B-B14F-4D97-AF65-F5344CB8AC3E}">
        <p14:creationId xmlns:p14="http://schemas.microsoft.com/office/powerpoint/2010/main" val="1925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24A4D-44C2-7CD0-98B4-ECCAFA4E8FB7}"/>
              </a:ext>
            </a:extLst>
          </p:cNvPr>
          <p:cNvSpPr>
            <a:spLocks noGrp="1"/>
          </p:cNvSpPr>
          <p:nvPr>
            <p:ph type="title"/>
          </p:nvPr>
        </p:nvSpPr>
        <p:spPr>
          <a:xfrm>
            <a:off x="0" y="18255"/>
            <a:ext cx="12192000" cy="1325563"/>
          </a:xfrm>
        </p:spPr>
        <p:txBody>
          <a:bodyPr>
            <a:normAutofit/>
          </a:bodyPr>
          <a:lstStyle/>
          <a:p>
            <a:r>
              <a:rPr lang="en-KR" sz="3200" dirty="0">
                <a:latin typeface="Arial" panose="020B0604020202020204" pitchFamily="34" charset="0"/>
                <a:cs typeface="Arial" panose="020B0604020202020204" pitchFamily="34" charset="0"/>
              </a:rPr>
              <a:t>To apply GOBI, pre-processing of data is needed.</a:t>
            </a:r>
          </a:p>
        </p:txBody>
      </p:sp>
      <p:sp>
        <p:nvSpPr>
          <p:cNvPr id="5" name="Left Brace 4">
            <a:extLst>
              <a:ext uri="{FF2B5EF4-FFF2-40B4-BE49-F238E27FC236}">
                <a16:creationId xmlns:a16="http://schemas.microsoft.com/office/drawing/2014/main" id="{69E744C2-FA9B-2E33-102F-22F84143F340}"/>
              </a:ext>
            </a:extLst>
          </p:cNvPr>
          <p:cNvSpPr/>
          <p:nvPr/>
        </p:nvSpPr>
        <p:spPr>
          <a:xfrm rot="16200000">
            <a:off x="2195689" y="4191000"/>
            <a:ext cx="211105" cy="2529843"/>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KR"/>
          </a:p>
        </p:txBody>
      </p:sp>
      <p:sp>
        <p:nvSpPr>
          <p:cNvPr id="6" name="TextBox 5">
            <a:extLst>
              <a:ext uri="{FF2B5EF4-FFF2-40B4-BE49-F238E27FC236}">
                <a16:creationId xmlns:a16="http://schemas.microsoft.com/office/drawing/2014/main" id="{BFFF8DBD-3C0C-9925-F28B-B38DB1EB7AA6}"/>
              </a:ext>
            </a:extLst>
          </p:cNvPr>
          <p:cNvSpPr txBox="1"/>
          <p:nvPr/>
        </p:nvSpPr>
        <p:spPr>
          <a:xfrm>
            <a:off x="804041" y="5667026"/>
            <a:ext cx="3026279" cy="584775"/>
          </a:xfrm>
          <a:prstGeom prst="rect">
            <a:avLst/>
          </a:prstGeom>
          <a:noFill/>
        </p:spPr>
        <p:txBody>
          <a:bodyPr wrap="square" rtlCol="0">
            <a:spAutoFit/>
          </a:bodyPr>
          <a:lstStyle/>
          <a:p>
            <a:r>
              <a:rPr lang="en-KR" sz="1600" dirty="0">
                <a:latin typeface="Arial" panose="020B0604020202020204" pitchFamily="34" charset="0"/>
                <a:cs typeface="Arial" panose="020B0604020202020204" pitchFamily="34" charset="0"/>
              </a:rPr>
              <a:t>16 sets of data for </a:t>
            </a:r>
          </a:p>
          <a:p>
            <a:r>
              <a:rPr lang="en-KR" sz="1600" dirty="0">
                <a:latin typeface="Arial" panose="020B0604020202020204" pitchFamily="34" charset="0"/>
                <a:cs typeface="Arial" panose="020B0604020202020204" pitchFamily="34" charset="0"/>
              </a:rPr>
              <a:t>16 regions of the Philippines</a:t>
            </a:r>
          </a:p>
        </p:txBody>
      </p:sp>
      <p:sp>
        <p:nvSpPr>
          <p:cNvPr id="7" name="Rectangle 6">
            <a:extLst>
              <a:ext uri="{FF2B5EF4-FFF2-40B4-BE49-F238E27FC236}">
                <a16:creationId xmlns:a16="http://schemas.microsoft.com/office/drawing/2014/main" id="{E38F70DE-AAD0-105A-0C94-7F84F17C6B36}"/>
              </a:ext>
            </a:extLst>
          </p:cNvPr>
          <p:cNvSpPr/>
          <p:nvPr/>
        </p:nvSpPr>
        <p:spPr>
          <a:xfrm>
            <a:off x="3830320" y="1906292"/>
            <a:ext cx="7325360" cy="31151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 name="Left Brace 3">
            <a:extLst>
              <a:ext uri="{FF2B5EF4-FFF2-40B4-BE49-F238E27FC236}">
                <a16:creationId xmlns:a16="http://schemas.microsoft.com/office/drawing/2014/main" id="{75AF8375-EA06-7E7B-AF53-AFE82EE03C30}"/>
              </a:ext>
            </a:extLst>
          </p:cNvPr>
          <p:cNvSpPr/>
          <p:nvPr/>
        </p:nvSpPr>
        <p:spPr>
          <a:xfrm rot="16200000">
            <a:off x="2087958" y="5057147"/>
            <a:ext cx="211105" cy="2529843"/>
          </a:xfrm>
          <a:prstGeom prst="leftBrace">
            <a:avLst/>
          </a:prstGeom>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KR" dirty="0"/>
              <a:t>       </a:t>
            </a:r>
          </a:p>
        </p:txBody>
      </p:sp>
      <p:sp>
        <p:nvSpPr>
          <p:cNvPr id="8" name="TextBox 7">
            <a:extLst>
              <a:ext uri="{FF2B5EF4-FFF2-40B4-BE49-F238E27FC236}">
                <a16:creationId xmlns:a16="http://schemas.microsoft.com/office/drawing/2014/main" id="{F1BC4DC7-EDDF-2E06-9540-5E220BE48F40}"/>
              </a:ext>
            </a:extLst>
          </p:cNvPr>
          <p:cNvSpPr txBox="1"/>
          <p:nvPr/>
        </p:nvSpPr>
        <p:spPr>
          <a:xfrm>
            <a:off x="928589" y="6374911"/>
            <a:ext cx="2543773" cy="338554"/>
          </a:xfrm>
          <a:prstGeom prst="rect">
            <a:avLst/>
          </a:prstGeom>
          <a:noFill/>
        </p:spPr>
        <p:txBody>
          <a:bodyPr wrap="none" rtlCol="0">
            <a:spAutoFit/>
          </a:bodyPr>
          <a:lstStyle/>
          <a:p>
            <a:r>
              <a:rPr lang="en-US" sz="1600" dirty="0">
                <a:solidFill>
                  <a:srgbClr val="FF0000"/>
                </a:solidFill>
                <a:latin typeface="Arial" panose="020B0604020202020204" pitchFamily="34" charset="0"/>
                <a:cs typeface="Arial" panose="020B0604020202020204" pitchFamily="34" charset="0"/>
              </a:rPr>
              <a:t>D</a:t>
            </a:r>
            <a:r>
              <a:rPr lang="en-KR" sz="1600" dirty="0">
                <a:solidFill>
                  <a:srgbClr val="FF0000"/>
                </a:solidFill>
                <a:latin typeface="Arial" panose="020B0604020202020204" pitchFamily="34" charset="0"/>
                <a:cs typeface="Arial" panose="020B0604020202020204" pitchFamily="34" charset="0"/>
              </a:rPr>
              <a:t>ifferent weather patterns</a:t>
            </a:r>
          </a:p>
        </p:txBody>
      </p:sp>
      <p:pic>
        <p:nvPicPr>
          <p:cNvPr id="9" name="Picture 8">
            <a:extLst>
              <a:ext uri="{FF2B5EF4-FFF2-40B4-BE49-F238E27FC236}">
                <a16:creationId xmlns:a16="http://schemas.microsoft.com/office/drawing/2014/main" id="{135245EE-E52F-171F-F8C7-748B9A4F8F8A}"/>
              </a:ext>
            </a:extLst>
          </p:cNvPr>
          <p:cNvPicPr>
            <a:picLocks noChangeAspect="1"/>
          </p:cNvPicPr>
          <p:nvPr/>
        </p:nvPicPr>
        <p:blipFill>
          <a:blip r:embed="rId3"/>
          <a:stretch>
            <a:fillRect/>
          </a:stretch>
        </p:blipFill>
        <p:spPr>
          <a:xfrm>
            <a:off x="804041" y="1561832"/>
            <a:ext cx="9827067" cy="3302406"/>
          </a:xfrm>
          <a:prstGeom prst="rect">
            <a:avLst/>
          </a:prstGeom>
        </p:spPr>
      </p:pic>
      <p:sp>
        <p:nvSpPr>
          <p:cNvPr id="10" name="Rectangle 9">
            <a:extLst>
              <a:ext uri="{FF2B5EF4-FFF2-40B4-BE49-F238E27FC236}">
                <a16:creationId xmlns:a16="http://schemas.microsoft.com/office/drawing/2014/main" id="{25BC8155-BDAB-0A00-5E57-CEE0AA48B798}"/>
              </a:ext>
            </a:extLst>
          </p:cNvPr>
          <p:cNvSpPr/>
          <p:nvPr/>
        </p:nvSpPr>
        <p:spPr>
          <a:xfrm>
            <a:off x="3830320" y="1744394"/>
            <a:ext cx="6748585" cy="29354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75462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 Brace 4">
            <a:extLst>
              <a:ext uri="{FF2B5EF4-FFF2-40B4-BE49-F238E27FC236}">
                <a16:creationId xmlns:a16="http://schemas.microsoft.com/office/drawing/2014/main" id="{69E744C2-FA9B-2E33-102F-22F84143F340}"/>
              </a:ext>
            </a:extLst>
          </p:cNvPr>
          <p:cNvSpPr/>
          <p:nvPr/>
        </p:nvSpPr>
        <p:spPr>
          <a:xfrm rot="16200000">
            <a:off x="2195689" y="4191000"/>
            <a:ext cx="211105" cy="2529843"/>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KR"/>
          </a:p>
        </p:txBody>
      </p:sp>
      <p:sp>
        <p:nvSpPr>
          <p:cNvPr id="7" name="Rectangle 6">
            <a:extLst>
              <a:ext uri="{FF2B5EF4-FFF2-40B4-BE49-F238E27FC236}">
                <a16:creationId xmlns:a16="http://schemas.microsoft.com/office/drawing/2014/main" id="{E38F70DE-AAD0-105A-0C94-7F84F17C6B36}"/>
              </a:ext>
            </a:extLst>
          </p:cNvPr>
          <p:cNvSpPr/>
          <p:nvPr/>
        </p:nvSpPr>
        <p:spPr>
          <a:xfrm>
            <a:off x="7524426" y="1906292"/>
            <a:ext cx="3631253" cy="31151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 name="Left Brace 3">
            <a:extLst>
              <a:ext uri="{FF2B5EF4-FFF2-40B4-BE49-F238E27FC236}">
                <a16:creationId xmlns:a16="http://schemas.microsoft.com/office/drawing/2014/main" id="{771023BA-38EA-0B7C-0709-5AEAF3F6A2DB}"/>
              </a:ext>
            </a:extLst>
          </p:cNvPr>
          <p:cNvSpPr/>
          <p:nvPr/>
        </p:nvSpPr>
        <p:spPr>
          <a:xfrm rot="16200000">
            <a:off x="2087958" y="5057147"/>
            <a:ext cx="211105" cy="2529843"/>
          </a:xfrm>
          <a:prstGeom prst="leftBrace">
            <a:avLst/>
          </a:prstGeom>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KR" dirty="0"/>
              <a:t>       </a:t>
            </a:r>
          </a:p>
        </p:txBody>
      </p:sp>
      <p:sp>
        <p:nvSpPr>
          <p:cNvPr id="8" name="TextBox 7">
            <a:extLst>
              <a:ext uri="{FF2B5EF4-FFF2-40B4-BE49-F238E27FC236}">
                <a16:creationId xmlns:a16="http://schemas.microsoft.com/office/drawing/2014/main" id="{E9A26B44-7F6F-2179-9C42-9351FA5B6505}"/>
              </a:ext>
            </a:extLst>
          </p:cNvPr>
          <p:cNvSpPr txBox="1"/>
          <p:nvPr/>
        </p:nvSpPr>
        <p:spPr>
          <a:xfrm>
            <a:off x="928589" y="6374911"/>
            <a:ext cx="2543773" cy="338554"/>
          </a:xfrm>
          <a:prstGeom prst="rect">
            <a:avLst/>
          </a:prstGeom>
          <a:noFill/>
        </p:spPr>
        <p:txBody>
          <a:bodyPr wrap="none" rtlCol="0">
            <a:spAutoFit/>
          </a:bodyPr>
          <a:lstStyle/>
          <a:p>
            <a:r>
              <a:rPr lang="en-US" sz="1600" dirty="0">
                <a:solidFill>
                  <a:srgbClr val="FF0000"/>
                </a:solidFill>
                <a:latin typeface="Arial" panose="020B0604020202020204" pitchFamily="34" charset="0"/>
                <a:cs typeface="Arial" panose="020B0604020202020204" pitchFamily="34" charset="0"/>
              </a:rPr>
              <a:t>D</a:t>
            </a:r>
            <a:r>
              <a:rPr lang="en-KR" sz="1600" dirty="0">
                <a:solidFill>
                  <a:srgbClr val="FF0000"/>
                </a:solidFill>
                <a:latin typeface="Arial" panose="020B0604020202020204" pitchFamily="34" charset="0"/>
                <a:cs typeface="Arial" panose="020B0604020202020204" pitchFamily="34" charset="0"/>
              </a:rPr>
              <a:t>ifferent weather patterns</a:t>
            </a:r>
          </a:p>
        </p:txBody>
      </p:sp>
      <p:sp>
        <p:nvSpPr>
          <p:cNvPr id="12" name="TextBox 11">
            <a:extLst>
              <a:ext uri="{FF2B5EF4-FFF2-40B4-BE49-F238E27FC236}">
                <a16:creationId xmlns:a16="http://schemas.microsoft.com/office/drawing/2014/main" id="{E691553D-F17C-CAB4-B903-AE8877B31C65}"/>
              </a:ext>
            </a:extLst>
          </p:cNvPr>
          <p:cNvSpPr txBox="1"/>
          <p:nvPr/>
        </p:nvSpPr>
        <p:spPr>
          <a:xfrm>
            <a:off x="804041" y="5667026"/>
            <a:ext cx="3026279" cy="584775"/>
          </a:xfrm>
          <a:prstGeom prst="rect">
            <a:avLst/>
          </a:prstGeom>
          <a:noFill/>
        </p:spPr>
        <p:txBody>
          <a:bodyPr wrap="square" rtlCol="0">
            <a:spAutoFit/>
          </a:bodyPr>
          <a:lstStyle/>
          <a:p>
            <a:r>
              <a:rPr lang="en-KR" sz="1600" dirty="0">
                <a:latin typeface="Arial" panose="020B0604020202020204" pitchFamily="34" charset="0"/>
                <a:cs typeface="Arial" panose="020B0604020202020204" pitchFamily="34" charset="0"/>
              </a:rPr>
              <a:t>16 sets of data for </a:t>
            </a:r>
          </a:p>
          <a:p>
            <a:r>
              <a:rPr lang="en-KR" sz="1600" dirty="0">
                <a:latin typeface="Arial" panose="020B0604020202020204" pitchFamily="34" charset="0"/>
                <a:cs typeface="Arial" panose="020B0604020202020204" pitchFamily="34" charset="0"/>
              </a:rPr>
              <a:t>16 regions of the Philippines</a:t>
            </a:r>
          </a:p>
        </p:txBody>
      </p:sp>
      <p:sp>
        <p:nvSpPr>
          <p:cNvPr id="2" name="Title 1">
            <a:extLst>
              <a:ext uri="{FF2B5EF4-FFF2-40B4-BE49-F238E27FC236}">
                <a16:creationId xmlns:a16="http://schemas.microsoft.com/office/drawing/2014/main" id="{73A4076C-5254-3EE6-2433-82765B4F313E}"/>
              </a:ext>
            </a:extLst>
          </p:cNvPr>
          <p:cNvSpPr>
            <a:spLocks noGrp="1"/>
          </p:cNvSpPr>
          <p:nvPr>
            <p:ph type="title"/>
          </p:nvPr>
        </p:nvSpPr>
        <p:spPr>
          <a:xfrm>
            <a:off x="0" y="18255"/>
            <a:ext cx="12192000" cy="1325563"/>
          </a:xfrm>
        </p:spPr>
        <p:txBody>
          <a:bodyPr>
            <a:normAutofit/>
          </a:bodyPr>
          <a:lstStyle/>
          <a:p>
            <a:r>
              <a:rPr lang="en-KR" sz="3200" dirty="0">
                <a:latin typeface="Arial" panose="020B0604020202020204" pitchFamily="34" charset="0"/>
                <a:cs typeface="Arial" panose="020B0604020202020204" pitchFamily="34" charset="0"/>
              </a:rPr>
              <a:t>To apply GOBI, pre-processing of data is needed.</a:t>
            </a:r>
          </a:p>
        </p:txBody>
      </p:sp>
      <p:pic>
        <p:nvPicPr>
          <p:cNvPr id="6" name="Picture 5">
            <a:extLst>
              <a:ext uri="{FF2B5EF4-FFF2-40B4-BE49-F238E27FC236}">
                <a16:creationId xmlns:a16="http://schemas.microsoft.com/office/drawing/2014/main" id="{286A58B9-FE21-9334-C99C-C433B7500D75}"/>
              </a:ext>
            </a:extLst>
          </p:cNvPr>
          <p:cNvPicPr>
            <a:picLocks noChangeAspect="1"/>
          </p:cNvPicPr>
          <p:nvPr/>
        </p:nvPicPr>
        <p:blipFill>
          <a:blip r:embed="rId3"/>
          <a:stretch>
            <a:fillRect/>
          </a:stretch>
        </p:blipFill>
        <p:spPr>
          <a:xfrm>
            <a:off x="804041" y="1561832"/>
            <a:ext cx="9827067" cy="3302406"/>
          </a:xfrm>
          <a:prstGeom prst="rect">
            <a:avLst/>
          </a:prstGeom>
        </p:spPr>
      </p:pic>
      <p:sp>
        <p:nvSpPr>
          <p:cNvPr id="9" name="Rectangle 8">
            <a:extLst>
              <a:ext uri="{FF2B5EF4-FFF2-40B4-BE49-F238E27FC236}">
                <a16:creationId xmlns:a16="http://schemas.microsoft.com/office/drawing/2014/main" id="{6F7C3E79-AF5D-F353-DC36-31CD9D1955C8}"/>
              </a:ext>
            </a:extLst>
          </p:cNvPr>
          <p:cNvSpPr/>
          <p:nvPr/>
        </p:nvSpPr>
        <p:spPr>
          <a:xfrm>
            <a:off x="7291754" y="1735015"/>
            <a:ext cx="3296529" cy="28557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948407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5986DD10-E506-B248-D53A-4566A64E888F}"/>
              </a:ext>
            </a:extLst>
          </p:cNvPr>
          <p:cNvSpPr/>
          <p:nvPr/>
        </p:nvSpPr>
        <p:spPr>
          <a:xfrm>
            <a:off x="9714733" y="3914446"/>
            <a:ext cx="1332473" cy="6007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6"/>
              </a:solidFill>
            </a:endParaRPr>
          </a:p>
        </p:txBody>
      </p:sp>
      <p:pic>
        <p:nvPicPr>
          <p:cNvPr id="5" name="Graphic 4" descr="High temperature with solid fill">
            <a:extLst>
              <a:ext uri="{FF2B5EF4-FFF2-40B4-BE49-F238E27FC236}">
                <a16:creationId xmlns:a16="http://schemas.microsoft.com/office/drawing/2014/main" id="{FA1FB54B-4BB4-1D8B-525D-4E849EDF3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4698" y="3914446"/>
            <a:ext cx="1105129" cy="1191874"/>
          </a:xfrm>
          <a:prstGeom prst="rect">
            <a:avLst/>
          </a:prstGeom>
        </p:spPr>
      </p:pic>
      <p:pic>
        <p:nvPicPr>
          <p:cNvPr id="6" name="Graphic 5" descr="Rain with solid fill">
            <a:extLst>
              <a:ext uri="{FF2B5EF4-FFF2-40B4-BE49-F238E27FC236}">
                <a16:creationId xmlns:a16="http://schemas.microsoft.com/office/drawing/2014/main" id="{3A5B990D-1050-787D-1DB6-BBC634B67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9115" y="1900600"/>
            <a:ext cx="1356295" cy="1462756"/>
          </a:xfrm>
          <a:prstGeom prst="rect">
            <a:avLst/>
          </a:prstGeom>
        </p:spPr>
      </p:pic>
      <p:sp>
        <p:nvSpPr>
          <p:cNvPr id="7" name="TextBox 6">
            <a:extLst>
              <a:ext uri="{FF2B5EF4-FFF2-40B4-BE49-F238E27FC236}">
                <a16:creationId xmlns:a16="http://schemas.microsoft.com/office/drawing/2014/main" id="{C19EF254-9B91-7DE5-BBAE-FA9AF3B9FA9F}"/>
              </a:ext>
            </a:extLst>
          </p:cNvPr>
          <p:cNvSpPr txBox="1"/>
          <p:nvPr/>
        </p:nvSpPr>
        <p:spPr>
          <a:xfrm>
            <a:off x="7923792" y="4497568"/>
            <a:ext cx="1332473" cy="128895"/>
          </a:xfrm>
          <a:prstGeom prst="rect">
            <a:avLst/>
          </a:prstGeom>
          <a:noFill/>
        </p:spPr>
        <p:txBody>
          <a:bodyPr wrap="square" rtlCol="0">
            <a:spAutoFit/>
          </a:bodyPr>
          <a:lstStyle/>
          <a:p>
            <a:endParaRPr lang="en-US" sz="1050" dirty="0">
              <a:solidFill>
                <a:schemeClr val="bg1"/>
              </a:solidFill>
            </a:endParaRPr>
          </a:p>
        </p:txBody>
      </p:sp>
      <p:pic>
        <p:nvPicPr>
          <p:cNvPr id="8" name="Graphic 7" descr="Fever with solid fill">
            <a:extLst>
              <a:ext uri="{FF2B5EF4-FFF2-40B4-BE49-F238E27FC236}">
                <a16:creationId xmlns:a16="http://schemas.microsoft.com/office/drawing/2014/main" id="{273B3295-E607-22F6-865F-B1ADCE8BF2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555981" y="3311990"/>
            <a:ext cx="1102092" cy="1015086"/>
          </a:xfrm>
          <a:prstGeom prst="rect">
            <a:avLst/>
          </a:prstGeom>
        </p:spPr>
      </p:pic>
      <p:pic>
        <p:nvPicPr>
          <p:cNvPr id="9" name="Graphic 8" descr="Mosquito with solid fill">
            <a:extLst>
              <a:ext uri="{FF2B5EF4-FFF2-40B4-BE49-F238E27FC236}">
                <a16:creationId xmlns:a16="http://schemas.microsoft.com/office/drawing/2014/main" id="{487AB517-F32E-0F4B-F767-5AC1688DD5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98535" y="2618427"/>
            <a:ext cx="735377" cy="793100"/>
          </a:xfrm>
          <a:prstGeom prst="rect">
            <a:avLst/>
          </a:prstGeom>
        </p:spPr>
      </p:pic>
      <p:cxnSp>
        <p:nvCxnSpPr>
          <p:cNvPr id="10" name="Straight Connector 9">
            <a:extLst>
              <a:ext uri="{FF2B5EF4-FFF2-40B4-BE49-F238E27FC236}">
                <a16:creationId xmlns:a16="http://schemas.microsoft.com/office/drawing/2014/main" id="{FC192CF7-B9B0-1692-B3C3-3B67F10E8EC0}"/>
              </a:ext>
            </a:extLst>
          </p:cNvPr>
          <p:cNvCxnSpPr>
            <a:cxnSpLocks/>
          </p:cNvCxnSpPr>
          <p:nvPr/>
        </p:nvCxnSpPr>
        <p:spPr>
          <a:xfrm>
            <a:off x="9124637" y="2798428"/>
            <a:ext cx="753125" cy="3829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96D813-F2CE-BFB6-51F6-9BBABBEDB4A0}"/>
              </a:ext>
            </a:extLst>
          </p:cNvPr>
          <p:cNvCxnSpPr>
            <a:cxnSpLocks/>
          </p:cNvCxnSpPr>
          <p:nvPr/>
        </p:nvCxnSpPr>
        <p:spPr>
          <a:xfrm flipV="1">
            <a:off x="9103865" y="3931470"/>
            <a:ext cx="794670" cy="5023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019E026-E4C9-FCF7-DFE0-1CF4E6EB37C8}"/>
              </a:ext>
            </a:extLst>
          </p:cNvPr>
          <p:cNvSpPr txBox="1"/>
          <p:nvPr/>
        </p:nvSpPr>
        <p:spPr>
          <a:xfrm>
            <a:off x="9395318" y="2392235"/>
            <a:ext cx="334229" cy="584775"/>
          </a:xfrm>
          <a:prstGeom prst="rect">
            <a:avLst/>
          </a:prstGeom>
          <a:noFill/>
        </p:spPr>
        <p:txBody>
          <a:bodyPr wrap="square" rtlCol="0">
            <a:spAutoFit/>
          </a:bodyPr>
          <a:lstStyle/>
          <a:p>
            <a:r>
              <a:rPr lang="en-KR" sz="3200" b="1" dirty="0">
                <a:solidFill>
                  <a:srgbClr val="FF0000"/>
                </a:solidFill>
                <a:latin typeface="Arial" panose="020B0604020202020204" pitchFamily="34" charset="0"/>
                <a:ea typeface="Lato" panose="020F0502020204030203" pitchFamily="34" charset="0"/>
                <a:cs typeface="Arial" panose="020B0604020202020204" pitchFamily="34" charset="0"/>
              </a:rPr>
              <a:t>?</a:t>
            </a:r>
          </a:p>
        </p:txBody>
      </p:sp>
      <p:sp>
        <p:nvSpPr>
          <p:cNvPr id="13" name="TextBox 12">
            <a:extLst>
              <a:ext uri="{FF2B5EF4-FFF2-40B4-BE49-F238E27FC236}">
                <a16:creationId xmlns:a16="http://schemas.microsoft.com/office/drawing/2014/main" id="{4AD04DAC-E06C-3EB6-9AD1-0DD3EB80936B}"/>
              </a:ext>
            </a:extLst>
          </p:cNvPr>
          <p:cNvSpPr txBox="1"/>
          <p:nvPr/>
        </p:nvSpPr>
        <p:spPr>
          <a:xfrm>
            <a:off x="9386470" y="4334075"/>
            <a:ext cx="334229" cy="584775"/>
          </a:xfrm>
          <a:prstGeom prst="rect">
            <a:avLst/>
          </a:prstGeom>
          <a:noFill/>
        </p:spPr>
        <p:txBody>
          <a:bodyPr wrap="square" rtlCol="0">
            <a:spAutoFit/>
          </a:bodyPr>
          <a:lstStyle/>
          <a:p>
            <a:r>
              <a:rPr lang="en-KR" sz="3200" b="1" dirty="0">
                <a:solidFill>
                  <a:srgbClr val="FF0000"/>
                </a:solidFill>
                <a:latin typeface="Arial" panose="020B0604020202020204" pitchFamily="34" charset="0"/>
                <a:ea typeface="Lato" panose="020F0502020204030203" pitchFamily="34" charset="0"/>
                <a:cs typeface="Arial" panose="020B0604020202020204" pitchFamily="34" charset="0"/>
              </a:rPr>
              <a:t>?</a:t>
            </a:r>
          </a:p>
        </p:txBody>
      </p:sp>
      <p:pic>
        <p:nvPicPr>
          <p:cNvPr id="14" name="Picture 13">
            <a:extLst>
              <a:ext uri="{FF2B5EF4-FFF2-40B4-BE49-F238E27FC236}">
                <a16:creationId xmlns:a16="http://schemas.microsoft.com/office/drawing/2014/main" id="{6D03DB1C-F700-51BD-F692-D86E484D5C24}"/>
              </a:ext>
            </a:extLst>
          </p:cNvPr>
          <p:cNvPicPr>
            <a:picLocks noChangeAspect="1"/>
          </p:cNvPicPr>
          <p:nvPr/>
        </p:nvPicPr>
        <p:blipFill rotWithShape="1">
          <a:blip r:embed="rId11"/>
          <a:srcRect l="5383" t="49311" r="36514" b="10583"/>
          <a:stretch>
            <a:fillRect/>
          </a:stretch>
        </p:blipFill>
        <p:spPr>
          <a:xfrm>
            <a:off x="949855" y="2266577"/>
            <a:ext cx="4319749" cy="2956992"/>
          </a:xfrm>
          <a:prstGeom prst="rect">
            <a:avLst/>
          </a:prstGeom>
          <a:ln w="38100">
            <a:noFill/>
          </a:ln>
        </p:spPr>
      </p:pic>
      <p:sp>
        <p:nvSpPr>
          <p:cNvPr id="15" name="TextBox 14">
            <a:extLst>
              <a:ext uri="{FF2B5EF4-FFF2-40B4-BE49-F238E27FC236}">
                <a16:creationId xmlns:a16="http://schemas.microsoft.com/office/drawing/2014/main" id="{1C92952B-0B88-71DA-A27E-95B41E44E7D3}"/>
              </a:ext>
            </a:extLst>
          </p:cNvPr>
          <p:cNvSpPr txBox="1"/>
          <p:nvPr/>
        </p:nvSpPr>
        <p:spPr>
          <a:xfrm>
            <a:off x="2297368" y="1925388"/>
            <a:ext cx="1927791" cy="369332"/>
          </a:xfrm>
          <a:prstGeom prst="rect">
            <a:avLst/>
          </a:prstGeom>
          <a:noFill/>
        </p:spPr>
        <p:txBody>
          <a:bodyPr wrap="square" rtlCol="0">
            <a:spAutoFit/>
          </a:bodyPr>
          <a:lstStyle/>
          <a:p>
            <a:r>
              <a:rPr lang="en-KR" dirty="0">
                <a:latin typeface="Arial" panose="020B0604020202020204" pitchFamily="34" charset="0"/>
                <a:cs typeface="Arial" panose="020B0604020202020204" pitchFamily="34" charset="0"/>
              </a:rPr>
              <a:t>Time series data</a:t>
            </a:r>
          </a:p>
        </p:txBody>
      </p:sp>
      <p:sp>
        <p:nvSpPr>
          <p:cNvPr id="16" name="Right Arrow 15">
            <a:extLst>
              <a:ext uri="{FF2B5EF4-FFF2-40B4-BE49-F238E27FC236}">
                <a16:creationId xmlns:a16="http://schemas.microsoft.com/office/drawing/2014/main" id="{2A545A68-8C78-98FF-8E01-D8D7EF25BDAC}"/>
              </a:ext>
            </a:extLst>
          </p:cNvPr>
          <p:cNvSpPr/>
          <p:nvPr/>
        </p:nvSpPr>
        <p:spPr>
          <a:xfrm>
            <a:off x="5903661" y="3229648"/>
            <a:ext cx="1376979" cy="5602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Rectangle 17">
            <a:extLst>
              <a:ext uri="{FF2B5EF4-FFF2-40B4-BE49-F238E27FC236}">
                <a16:creationId xmlns:a16="http://schemas.microsoft.com/office/drawing/2014/main" id="{5007550E-FB48-AFF6-BCFF-663EDE6DAFB0}"/>
              </a:ext>
            </a:extLst>
          </p:cNvPr>
          <p:cNvSpPr/>
          <p:nvPr/>
        </p:nvSpPr>
        <p:spPr>
          <a:xfrm>
            <a:off x="929320" y="2464231"/>
            <a:ext cx="283422" cy="4765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Rectangle 18">
            <a:extLst>
              <a:ext uri="{FF2B5EF4-FFF2-40B4-BE49-F238E27FC236}">
                <a16:creationId xmlns:a16="http://schemas.microsoft.com/office/drawing/2014/main" id="{D507D486-63A3-418A-0610-2745C548D005}"/>
              </a:ext>
            </a:extLst>
          </p:cNvPr>
          <p:cNvSpPr/>
          <p:nvPr/>
        </p:nvSpPr>
        <p:spPr>
          <a:xfrm>
            <a:off x="1032493" y="3229648"/>
            <a:ext cx="283422" cy="7611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0" name="Rectangle 19">
            <a:extLst>
              <a:ext uri="{FF2B5EF4-FFF2-40B4-BE49-F238E27FC236}">
                <a16:creationId xmlns:a16="http://schemas.microsoft.com/office/drawing/2014/main" id="{3C0AEAB1-C274-5EC5-C7BB-0FE8827EB5E5}"/>
              </a:ext>
            </a:extLst>
          </p:cNvPr>
          <p:cNvSpPr/>
          <p:nvPr/>
        </p:nvSpPr>
        <p:spPr>
          <a:xfrm>
            <a:off x="970406" y="4279658"/>
            <a:ext cx="283422" cy="4765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7" name="Graphic 16" descr="Rain with solid fill">
            <a:extLst>
              <a:ext uri="{FF2B5EF4-FFF2-40B4-BE49-F238E27FC236}">
                <a16:creationId xmlns:a16="http://schemas.microsoft.com/office/drawing/2014/main" id="{F85EB3F4-7B42-595C-E1EB-DAB95E2C0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288" y="2509589"/>
            <a:ext cx="717806" cy="727810"/>
          </a:xfrm>
          <a:prstGeom prst="rect">
            <a:avLst/>
          </a:prstGeom>
        </p:spPr>
      </p:pic>
      <p:pic>
        <p:nvPicPr>
          <p:cNvPr id="21" name="Graphic 20" descr="High temperature with solid fill">
            <a:extLst>
              <a:ext uri="{FF2B5EF4-FFF2-40B4-BE49-F238E27FC236}">
                <a16:creationId xmlns:a16="http://schemas.microsoft.com/office/drawing/2014/main" id="{DFD1BC31-D0F3-2231-20CC-972A1FCABF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927" y="3321443"/>
            <a:ext cx="552529" cy="560228"/>
          </a:xfrm>
          <a:prstGeom prst="rect">
            <a:avLst/>
          </a:prstGeom>
        </p:spPr>
      </p:pic>
      <p:pic>
        <p:nvPicPr>
          <p:cNvPr id="22" name="Graphic 21" descr="Fever with solid fill">
            <a:extLst>
              <a:ext uri="{FF2B5EF4-FFF2-40B4-BE49-F238E27FC236}">
                <a16:creationId xmlns:a16="http://schemas.microsoft.com/office/drawing/2014/main" id="{2F2AAC87-5B74-D97C-B0B1-E5FDFCA117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513954" y="4327076"/>
            <a:ext cx="552528" cy="560229"/>
          </a:xfrm>
          <a:prstGeom prst="rect">
            <a:avLst/>
          </a:prstGeom>
        </p:spPr>
      </p:pic>
      <p:sp>
        <p:nvSpPr>
          <p:cNvPr id="23" name="TextBox 22">
            <a:extLst>
              <a:ext uri="{FF2B5EF4-FFF2-40B4-BE49-F238E27FC236}">
                <a16:creationId xmlns:a16="http://schemas.microsoft.com/office/drawing/2014/main" id="{6EA53D3A-65FF-9B09-37DA-B35B105494B0}"/>
              </a:ext>
            </a:extLst>
          </p:cNvPr>
          <p:cNvSpPr txBox="1"/>
          <p:nvPr/>
        </p:nvSpPr>
        <p:spPr>
          <a:xfrm>
            <a:off x="6303642" y="2702517"/>
            <a:ext cx="451435" cy="461665"/>
          </a:xfrm>
          <a:prstGeom prst="rect">
            <a:avLst/>
          </a:prstGeom>
          <a:noFill/>
        </p:spPr>
        <p:txBody>
          <a:bodyPr wrap="square" rtlCol="0">
            <a:spAutoFit/>
          </a:bodyPr>
          <a:lstStyle/>
          <a:p>
            <a:r>
              <a:rPr lang="en-KR" sz="2400" b="1" dirty="0">
                <a:solidFill>
                  <a:srgbClr val="FF0000"/>
                </a:solidFill>
                <a:latin typeface="Arial" panose="020B0604020202020204" pitchFamily="34" charset="0"/>
                <a:ea typeface="Lato" panose="020F0502020204030203" pitchFamily="34" charset="0"/>
                <a:cs typeface="Arial" panose="020B0604020202020204" pitchFamily="34" charset="0"/>
              </a:rPr>
              <a:t>?</a:t>
            </a:r>
          </a:p>
        </p:txBody>
      </p:sp>
      <p:sp>
        <p:nvSpPr>
          <p:cNvPr id="2" name="TextBox 1">
            <a:extLst>
              <a:ext uri="{FF2B5EF4-FFF2-40B4-BE49-F238E27FC236}">
                <a16:creationId xmlns:a16="http://schemas.microsoft.com/office/drawing/2014/main" id="{61739A74-1C12-471D-C777-327CA64F7E3D}"/>
              </a:ext>
            </a:extLst>
          </p:cNvPr>
          <p:cNvSpPr txBox="1"/>
          <p:nvPr/>
        </p:nvSpPr>
        <p:spPr>
          <a:xfrm>
            <a:off x="1983545" y="646205"/>
            <a:ext cx="8795998" cy="461665"/>
          </a:xfrm>
          <a:prstGeom prst="rect">
            <a:avLst/>
          </a:prstGeom>
          <a:noFill/>
        </p:spPr>
        <p:txBody>
          <a:bodyPr wrap="none" rtlCol="0">
            <a:spAutoFit/>
          </a:bodyPr>
          <a:lstStyle/>
          <a:p>
            <a:r>
              <a:rPr lang="en-KR" sz="2400" dirty="0"/>
              <a:t>How do we infer regulatory relationships from time series data?</a:t>
            </a:r>
          </a:p>
        </p:txBody>
      </p:sp>
    </p:spTree>
    <p:extLst>
      <p:ext uri="{BB962C8B-B14F-4D97-AF65-F5344CB8AC3E}">
        <p14:creationId xmlns:p14="http://schemas.microsoft.com/office/powerpoint/2010/main" val="2627324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1199F5-DF99-5374-D702-033B5FB5C615}"/>
              </a:ext>
            </a:extLst>
          </p:cNvPr>
          <p:cNvSpPr txBox="1"/>
          <p:nvPr/>
        </p:nvSpPr>
        <p:spPr>
          <a:xfrm>
            <a:off x="8442960" y="5374639"/>
            <a:ext cx="2712720" cy="584775"/>
          </a:xfrm>
          <a:prstGeom prst="rect">
            <a:avLst/>
          </a:prstGeom>
          <a:noFill/>
        </p:spPr>
        <p:txBody>
          <a:bodyPr wrap="square" rtlCol="0">
            <a:spAutoFit/>
          </a:bodyPr>
          <a:lstStyle/>
          <a:p>
            <a:r>
              <a:rPr lang="en-KR" sz="1600" dirty="0">
                <a:latin typeface="Arial" panose="020B0604020202020204" pitchFamily="34" charset="0"/>
                <a:cs typeface="Arial" panose="020B0604020202020204" pitchFamily="34" charset="0"/>
              </a:rPr>
              <a:t>Interpolate and cut into </a:t>
            </a:r>
          </a:p>
          <a:p>
            <a:r>
              <a:rPr lang="en-KR" sz="1600" dirty="0">
                <a:latin typeface="Arial" panose="020B0604020202020204" pitchFamily="34" charset="0"/>
                <a:cs typeface="Arial" panose="020B0604020202020204" pitchFamily="34" charset="0"/>
              </a:rPr>
              <a:t>1-year windows.</a:t>
            </a:r>
          </a:p>
        </p:txBody>
      </p:sp>
      <p:sp>
        <p:nvSpPr>
          <p:cNvPr id="5" name="Left Brace 4">
            <a:extLst>
              <a:ext uri="{FF2B5EF4-FFF2-40B4-BE49-F238E27FC236}">
                <a16:creationId xmlns:a16="http://schemas.microsoft.com/office/drawing/2014/main" id="{69E744C2-FA9B-2E33-102F-22F84143F340}"/>
              </a:ext>
            </a:extLst>
          </p:cNvPr>
          <p:cNvSpPr/>
          <p:nvPr/>
        </p:nvSpPr>
        <p:spPr>
          <a:xfrm rot="16200000">
            <a:off x="2195689" y="4191000"/>
            <a:ext cx="211105" cy="2529843"/>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KR"/>
          </a:p>
        </p:txBody>
      </p:sp>
      <p:sp>
        <p:nvSpPr>
          <p:cNvPr id="7" name="Left Brace 6">
            <a:extLst>
              <a:ext uri="{FF2B5EF4-FFF2-40B4-BE49-F238E27FC236}">
                <a16:creationId xmlns:a16="http://schemas.microsoft.com/office/drawing/2014/main" id="{66B8A17C-C09D-5F62-AB5D-A671602C236E}"/>
              </a:ext>
            </a:extLst>
          </p:cNvPr>
          <p:cNvSpPr/>
          <p:nvPr/>
        </p:nvSpPr>
        <p:spPr>
          <a:xfrm rot="16200000">
            <a:off x="2087958" y="5057147"/>
            <a:ext cx="211105" cy="2529843"/>
          </a:xfrm>
          <a:prstGeom prst="leftBrace">
            <a:avLst/>
          </a:prstGeom>
          <a:ln w="127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KR" dirty="0"/>
              <a:t>       </a:t>
            </a:r>
          </a:p>
        </p:txBody>
      </p:sp>
      <p:sp>
        <p:nvSpPr>
          <p:cNvPr id="8" name="TextBox 7">
            <a:extLst>
              <a:ext uri="{FF2B5EF4-FFF2-40B4-BE49-F238E27FC236}">
                <a16:creationId xmlns:a16="http://schemas.microsoft.com/office/drawing/2014/main" id="{B1F5961D-3351-1438-0CE6-EC25737C3EE5}"/>
              </a:ext>
            </a:extLst>
          </p:cNvPr>
          <p:cNvSpPr txBox="1"/>
          <p:nvPr/>
        </p:nvSpPr>
        <p:spPr>
          <a:xfrm>
            <a:off x="928589" y="6374911"/>
            <a:ext cx="2543773" cy="338554"/>
          </a:xfrm>
          <a:prstGeom prst="rect">
            <a:avLst/>
          </a:prstGeom>
          <a:noFill/>
        </p:spPr>
        <p:txBody>
          <a:bodyPr wrap="none" rtlCol="0">
            <a:spAutoFit/>
          </a:bodyPr>
          <a:lstStyle/>
          <a:p>
            <a:r>
              <a:rPr lang="en-US" sz="1600" dirty="0">
                <a:solidFill>
                  <a:srgbClr val="FF0000"/>
                </a:solidFill>
                <a:latin typeface="Arial" panose="020B0604020202020204" pitchFamily="34" charset="0"/>
                <a:cs typeface="Arial" panose="020B0604020202020204" pitchFamily="34" charset="0"/>
              </a:rPr>
              <a:t>D</a:t>
            </a:r>
            <a:r>
              <a:rPr lang="en-KR" sz="1600" dirty="0">
                <a:solidFill>
                  <a:srgbClr val="FF0000"/>
                </a:solidFill>
                <a:latin typeface="Arial" panose="020B0604020202020204" pitchFamily="34" charset="0"/>
                <a:cs typeface="Arial" panose="020B0604020202020204" pitchFamily="34" charset="0"/>
              </a:rPr>
              <a:t>ifferent weather patterns</a:t>
            </a:r>
          </a:p>
        </p:txBody>
      </p:sp>
      <p:sp>
        <p:nvSpPr>
          <p:cNvPr id="12" name="TextBox 11">
            <a:extLst>
              <a:ext uri="{FF2B5EF4-FFF2-40B4-BE49-F238E27FC236}">
                <a16:creationId xmlns:a16="http://schemas.microsoft.com/office/drawing/2014/main" id="{2F8A277C-61A0-5A73-3FD9-9E45DEC49F60}"/>
              </a:ext>
            </a:extLst>
          </p:cNvPr>
          <p:cNvSpPr txBox="1"/>
          <p:nvPr/>
        </p:nvSpPr>
        <p:spPr>
          <a:xfrm>
            <a:off x="804041" y="5667026"/>
            <a:ext cx="3026279" cy="584775"/>
          </a:xfrm>
          <a:prstGeom prst="rect">
            <a:avLst/>
          </a:prstGeom>
          <a:noFill/>
        </p:spPr>
        <p:txBody>
          <a:bodyPr wrap="square" rtlCol="0">
            <a:spAutoFit/>
          </a:bodyPr>
          <a:lstStyle/>
          <a:p>
            <a:r>
              <a:rPr lang="en-KR" sz="1600" dirty="0">
                <a:latin typeface="Arial" panose="020B0604020202020204" pitchFamily="34" charset="0"/>
                <a:cs typeface="Arial" panose="020B0604020202020204" pitchFamily="34" charset="0"/>
              </a:rPr>
              <a:t>16 sets of data for </a:t>
            </a:r>
          </a:p>
          <a:p>
            <a:r>
              <a:rPr lang="en-KR" sz="1600" dirty="0">
                <a:latin typeface="Arial" panose="020B0604020202020204" pitchFamily="34" charset="0"/>
                <a:cs typeface="Arial" panose="020B0604020202020204" pitchFamily="34" charset="0"/>
              </a:rPr>
              <a:t>16 regions of the Philippines</a:t>
            </a:r>
          </a:p>
        </p:txBody>
      </p:sp>
      <p:sp>
        <p:nvSpPr>
          <p:cNvPr id="9" name="Title 1">
            <a:extLst>
              <a:ext uri="{FF2B5EF4-FFF2-40B4-BE49-F238E27FC236}">
                <a16:creationId xmlns:a16="http://schemas.microsoft.com/office/drawing/2014/main" id="{3507FDC0-E9EE-F780-3255-9E27E8566C01}"/>
              </a:ext>
            </a:extLst>
          </p:cNvPr>
          <p:cNvSpPr txBox="1">
            <a:spLocks/>
          </p:cNvSpPr>
          <p:nvPr/>
        </p:nvSpPr>
        <p:spPr>
          <a:xfrm>
            <a:off x="0" y="18255"/>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KR" sz="3200">
                <a:latin typeface="Arial" panose="020B0604020202020204" pitchFamily="34" charset="0"/>
                <a:cs typeface="Arial" panose="020B0604020202020204" pitchFamily="34" charset="0"/>
              </a:rPr>
              <a:t>To apply GOBI, pre-processing of data is needed.</a:t>
            </a:r>
            <a:endParaRPr lang="en-KR" sz="32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B2B30F6-C624-E680-7073-2D361F33B2BE}"/>
              </a:ext>
            </a:extLst>
          </p:cNvPr>
          <p:cNvPicPr>
            <a:picLocks noChangeAspect="1"/>
          </p:cNvPicPr>
          <p:nvPr/>
        </p:nvPicPr>
        <p:blipFill>
          <a:blip r:embed="rId3"/>
          <a:stretch>
            <a:fillRect/>
          </a:stretch>
        </p:blipFill>
        <p:spPr>
          <a:xfrm>
            <a:off x="804041" y="1561832"/>
            <a:ext cx="9827067" cy="3302406"/>
          </a:xfrm>
          <a:prstGeom prst="rect">
            <a:avLst/>
          </a:prstGeom>
        </p:spPr>
      </p:pic>
    </p:spTree>
    <p:extLst>
      <p:ext uri="{BB962C8B-B14F-4D97-AF65-F5344CB8AC3E}">
        <p14:creationId xmlns:p14="http://schemas.microsoft.com/office/powerpoint/2010/main" val="4184268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E2ED1-81FE-6B4C-64AD-DA92B6379169}"/>
              </a:ext>
            </a:extLst>
          </p:cNvPr>
          <p:cNvSpPr>
            <a:spLocks noGrp="1"/>
          </p:cNvSpPr>
          <p:nvPr>
            <p:ph type="title"/>
          </p:nvPr>
        </p:nvSpPr>
        <p:spPr>
          <a:xfrm>
            <a:off x="0" y="1"/>
            <a:ext cx="11849100" cy="822959"/>
          </a:xfrm>
        </p:spPr>
        <p:txBody>
          <a:bodyPr>
            <a:normAutofit/>
          </a:bodyPr>
          <a:lstStyle/>
          <a:p>
            <a:r>
              <a:rPr lang="en-KR" sz="3200" dirty="0">
                <a:latin typeface="Arial" panose="020B0604020202020204" pitchFamily="34" charset="0"/>
                <a:cs typeface="Arial" panose="020B0604020202020204" pitchFamily="34" charset="0"/>
              </a:rPr>
              <a:t>For each window, a regulation type is selected.</a:t>
            </a:r>
          </a:p>
        </p:txBody>
      </p:sp>
      <p:sp>
        <p:nvSpPr>
          <p:cNvPr id="3" name="Rectangle 2">
            <a:extLst>
              <a:ext uri="{FF2B5EF4-FFF2-40B4-BE49-F238E27FC236}">
                <a16:creationId xmlns:a16="http://schemas.microsoft.com/office/drawing/2014/main" id="{F9F0BC50-AAA1-AAAC-A696-38C8AD768B29}"/>
              </a:ext>
            </a:extLst>
          </p:cNvPr>
          <p:cNvSpPr/>
          <p:nvPr/>
        </p:nvSpPr>
        <p:spPr>
          <a:xfrm>
            <a:off x="9367520" y="1381760"/>
            <a:ext cx="2001520" cy="34645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 name="Rectangle 3">
            <a:extLst>
              <a:ext uri="{FF2B5EF4-FFF2-40B4-BE49-F238E27FC236}">
                <a16:creationId xmlns:a16="http://schemas.microsoft.com/office/drawing/2014/main" id="{F18996E1-9336-8DF1-6EB6-387FC3DE2E01}"/>
              </a:ext>
            </a:extLst>
          </p:cNvPr>
          <p:cNvSpPr/>
          <p:nvPr/>
        </p:nvSpPr>
        <p:spPr>
          <a:xfrm>
            <a:off x="2550160" y="1381760"/>
            <a:ext cx="6746240" cy="41249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Rectangle 6">
            <a:extLst>
              <a:ext uri="{FF2B5EF4-FFF2-40B4-BE49-F238E27FC236}">
                <a16:creationId xmlns:a16="http://schemas.microsoft.com/office/drawing/2014/main" id="{94863EB7-B47C-9571-3557-19617CCD7733}"/>
              </a:ext>
            </a:extLst>
          </p:cNvPr>
          <p:cNvSpPr/>
          <p:nvPr/>
        </p:nvSpPr>
        <p:spPr>
          <a:xfrm>
            <a:off x="2484582" y="1016001"/>
            <a:ext cx="286753" cy="2641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9" name="Picture 8">
            <a:extLst>
              <a:ext uri="{FF2B5EF4-FFF2-40B4-BE49-F238E27FC236}">
                <a16:creationId xmlns:a16="http://schemas.microsoft.com/office/drawing/2014/main" id="{16253A07-7920-A337-1EB1-396E6F8A56E7}"/>
              </a:ext>
            </a:extLst>
          </p:cNvPr>
          <p:cNvPicPr>
            <a:picLocks noChangeAspect="1"/>
          </p:cNvPicPr>
          <p:nvPr/>
        </p:nvPicPr>
        <p:blipFill>
          <a:blip r:embed="rId3"/>
          <a:stretch>
            <a:fillRect/>
          </a:stretch>
        </p:blipFill>
        <p:spPr>
          <a:xfrm>
            <a:off x="811030" y="1086414"/>
            <a:ext cx="10569940" cy="4460946"/>
          </a:xfrm>
          <a:prstGeom prst="rect">
            <a:avLst/>
          </a:prstGeom>
        </p:spPr>
      </p:pic>
      <p:sp>
        <p:nvSpPr>
          <p:cNvPr id="13" name="Rectangle 12">
            <a:extLst>
              <a:ext uri="{FF2B5EF4-FFF2-40B4-BE49-F238E27FC236}">
                <a16:creationId xmlns:a16="http://schemas.microsoft.com/office/drawing/2014/main" id="{3E72F90C-833D-6DF7-3FD7-663A731EE9EE}"/>
              </a:ext>
            </a:extLst>
          </p:cNvPr>
          <p:cNvSpPr/>
          <p:nvPr/>
        </p:nvSpPr>
        <p:spPr>
          <a:xfrm>
            <a:off x="3896751" y="1448972"/>
            <a:ext cx="7394917" cy="36702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3801411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7CCC604-9DDE-36DD-61FB-AC295BAC6298}"/>
              </a:ext>
            </a:extLst>
          </p:cNvPr>
          <p:cNvSpPr txBox="1">
            <a:spLocks/>
          </p:cNvSpPr>
          <p:nvPr/>
        </p:nvSpPr>
        <p:spPr>
          <a:xfrm>
            <a:off x="0" y="1"/>
            <a:ext cx="11849100" cy="822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KR" sz="3200">
                <a:latin typeface="Arial" panose="020B0604020202020204" pitchFamily="34" charset="0"/>
                <a:cs typeface="Arial" panose="020B0604020202020204" pitchFamily="34" charset="0"/>
              </a:rPr>
              <a:t>For each moving window, a regulation type is selected.</a:t>
            </a:r>
            <a:endParaRPr lang="en-KR" sz="32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982EC60-9F58-0E91-D5B6-2E4366610D06}"/>
              </a:ext>
            </a:extLst>
          </p:cNvPr>
          <p:cNvPicPr>
            <a:picLocks noChangeAspect="1"/>
          </p:cNvPicPr>
          <p:nvPr/>
        </p:nvPicPr>
        <p:blipFill>
          <a:blip r:embed="rId3"/>
          <a:stretch>
            <a:fillRect/>
          </a:stretch>
        </p:blipFill>
        <p:spPr>
          <a:xfrm>
            <a:off x="811030" y="1086414"/>
            <a:ext cx="10569940" cy="4460946"/>
          </a:xfrm>
          <a:prstGeom prst="rect">
            <a:avLst/>
          </a:prstGeom>
        </p:spPr>
      </p:pic>
    </p:spTree>
    <p:extLst>
      <p:ext uri="{BB962C8B-B14F-4D97-AF65-F5344CB8AC3E}">
        <p14:creationId xmlns:p14="http://schemas.microsoft.com/office/powerpoint/2010/main" val="2352161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D5D1AD-3E73-D82A-28C6-9F99BBBF715E}"/>
              </a:ext>
            </a:extLst>
          </p:cNvPr>
          <p:cNvPicPr>
            <a:picLocks noChangeAspect="1"/>
          </p:cNvPicPr>
          <p:nvPr/>
        </p:nvPicPr>
        <p:blipFill rotWithShape="1">
          <a:blip r:embed="rId2"/>
          <a:srcRect b="51748"/>
          <a:stretch/>
        </p:blipFill>
        <p:spPr>
          <a:xfrm>
            <a:off x="2047463" y="1759096"/>
            <a:ext cx="9137688" cy="469163"/>
          </a:xfrm>
          <a:prstGeom prst="rect">
            <a:avLst/>
          </a:prstGeom>
        </p:spPr>
      </p:pic>
      <p:sp>
        <p:nvSpPr>
          <p:cNvPr id="7" name="TextBox 6">
            <a:extLst>
              <a:ext uri="{FF2B5EF4-FFF2-40B4-BE49-F238E27FC236}">
                <a16:creationId xmlns:a16="http://schemas.microsoft.com/office/drawing/2014/main" id="{E929007E-3D25-8D58-168E-19E5134A1446}"/>
              </a:ext>
            </a:extLst>
          </p:cNvPr>
          <p:cNvSpPr txBox="1"/>
          <p:nvPr/>
        </p:nvSpPr>
        <p:spPr>
          <a:xfrm>
            <a:off x="356382" y="311387"/>
            <a:ext cx="5301451" cy="369332"/>
          </a:xfrm>
          <a:prstGeom prst="rect">
            <a:avLst/>
          </a:prstGeom>
          <a:noFill/>
        </p:spPr>
        <p:txBody>
          <a:bodyPr wrap="none" rtlCol="0">
            <a:spAutoFit/>
          </a:bodyPr>
          <a:lstStyle/>
          <a:p>
            <a:r>
              <a:rPr lang="en-KR" dirty="0"/>
              <a:t>What if conflicting regulation types pass the tests?</a:t>
            </a:r>
          </a:p>
        </p:txBody>
      </p:sp>
      <p:pic>
        <p:nvPicPr>
          <p:cNvPr id="9" name="Graphic 8" descr="Checkmark with solid fill">
            <a:extLst>
              <a:ext uri="{FF2B5EF4-FFF2-40B4-BE49-F238E27FC236}">
                <a16:creationId xmlns:a16="http://schemas.microsoft.com/office/drawing/2014/main" id="{5DE0ED76-7E30-1715-50C7-A0BBEC339A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1760" y="975119"/>
            <a:ext cx="642666" cy="642666"/>
          </a:xfrm>
          <a:prstGeom prst="rect">
            <a:avLst/>
          </a:prstGeom>
        </p:spPr>
      </p:pic>
      <p:pic>
        <p:nvPicPr>
          <p:cNvPr id="10" name="Graphic 9" descr="Checkmark with solid fill">
            <a:extLst>
              <a:ext uri="{FF2B5EF4-FFF2-40B4-BE49-F238E27FC236}">
                <a16:creationId xmlns:a16="http://schemas.microsoft.com/office/drawing/2014/main" id="{4C7EF298-E291-CD6F-4F36-DCCE994F0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2320" y="975119"/>
            <a:ext cx="642666" cy="642666"/>
          </a:xfrm>
          <a:prstGeom prst="rect">
            <a:avLst/>
          </a:prstGeom>
        </p:spPr>
      </p:pic>
      <p:pic>
        <p:nvPicPr>
          <p:cNvPr id="11" name="Picture 10">
            <a:extLst>
              <a:ext uri="{FF2B5EF4-FFF2-40B4-BE49-F238E27FC236}">
                <a16:creationId xmlns:a16="http://schemas.microsoft.com/office/drawing/2014/main" id="{4EA0EF73-0CE6-5CA7-1009-FE62EA2A7424}"/>
              </a:ext>
            </a:extLst>
          </p:cNvPr>
          <p:cNvPicPr>
            <a:picLocks noChangeAspect="1"/>
          </p:cNvPicPr>
          <p:nvPr/>
        </p:nvPicPr>
        <p:blipFill rotWithShape="1">
          <a:blip r:embed="rId2"/>
          <a:srcRect l="4387" t="50577" r="78600" b="1171"/>
          <a:stretch/>
        </p:blipFill>
        <p:spPr>
          <a:xfrm>
            <a:off x="5716172" y="3179340"/>
            <a:ext cx="1322363" cy="399064"/>
          </a:xfrm>
          <a:prstGeom prst="rect">
            <a:avLst/>
          </a:prstGeom>
        </p:spPr>
      </p:pic>
      <p:pic>
        <p:nvPicPr>
          <p:cNvPr id="12" name="Picture 11">
            <a:extLst>
              <a:ext uri="{FF2B5EF4-FFF2-40B4-BE49-F238E27FC236}">
                <a16:creationId xmlns:a16="http://schemas.microsoft.com/office/drawing/2014/main" id="{005036D9-3579-A28E-F4CA-F4E7C0330255}"/>
              </a:ext>
            </a:extLst>
          </p:cNvPr>
          <p:cNvPicPr>
            <a:picLocks noChangeAspect="1"/>
          </p:cNvPicPr>
          <p:nvPr/>
        </p:nvPicPr>
        <p:blipFill rotWithShape="1">
          <a:blip r:embed="rId2"/>
          <a:srcRect l="30634" t="50577" r="53442" b="1171"/>
          <a:stretch/>
        </p:blipFill>
        <p:spPr>
          <a:xfrm>
            <a:off x="3704364" y="3193834"/>
            <a:ext cx="1237702" cy="399064"/>
          </a:xfrm>
          <a:prstGeom prst="rect">
            <a:avLst/>
          </a:prstGeom>
        </p:spPr>
      </p:pic>
      <p:sp>
        <p:nvSpPr>
          <p:cNvPr id="13" name="Left Brace 12">
            <a:extLst>
              <a:ext uri="{FF2B5EF4-FFF2-40B4-BE49-F238E27FC236}">
                <a16:creationId xmlns:a16="http://schemas.microsoft.com/office/drawing/2014/main" id="{162C2822-861B-26BB-711C-394E4AC6B510}"/>
              </a:ext>
            </a:extLst>
          </p:cNvPr>
          <p:cNvSpPr/>
          <p:nvPr/>
        </p:nvSpPr>
        <p:spPr>
          <a:xfrm rot="16200000">
            <a:off x="4984655" y="579791"/>
            <a:ext cx="661182" cy="42625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a:p>
        </p:txBody>
      </p:sp>
      <p:sp>
        <p:nvSpPr>
          <p:cNvPr id="15" name="TextBox 14">
            <a:extLst>
              <a:ext uri="{FF2B5EF4-FFF2-40B4-BE49-F238E27FC236}">
                <a16:creationId xmlns:a16="http://schemas.microsoft.com/office/drawing/2014/main" id="{331C93A6-4C4F-1BCD-0468-FA0FF0A5E7A0}"/>
              </a:ext>
            </a:extLst>
          </p:cNvPr>
          <p:cNvSpPr txBox="1"/>
          <p:nvPr/>
        </p:nvSpPr>
        <p:spPr>
          <a:xfrm>
            <a:off x="4675163" y="3716106"/>
            <a:ext cx="1326004" cy="369332"/>
          </a:xfrm>
          <a:prstGeom prst="rect">
            <a:avLst/>
          </a:prstGeom>
          <a:noFill/>
        </p:spPr>
        <p:txBody>
          <a:bodyPr wrap="none" rtlCol="0">
            <a:spAutoFit/>
          </a:bodyPr>
          <a:lstStyle/>
          <a:p>
            <a:r>
              <a:rPr lang="en-US" dirty="0">
                <a:solidFill>
                  <a:srgbClr val="C00000"/>
                </a:solidFill>
              </a:rPr>
              <a:t>C</a:t>
            </a:r>
            <a:r>
              <a:rPr lang="en-KR" dirty="0">
                <a:solidFill>
                  <a:srgbClr val="C00000"/>
                </a:solidFill>
              </a:rPr>
              <a:t>onflicting!</a:t>
            </a:r>
          </a:p>
        </p:txBody>
      </p:sp>
      <p:sp>
        <p:nvSpPr>
          <p:cNvPr id="16" name="Down Arrow 15">
            <a:extLst>
              <a:ext uri="{FF2B5EF4-FFF2-40B4-BE49-F238E27FC236}">
                <a16:creationId xmlns:a16="http://schemas.microsoft.com/office/drawing/2014/main" id="{D6831D15-810B-88D6-86B5-80AFB847C5FB}"/>
              </a:ext>
            </a:extLst>
          </p:cNvPr>
          <p:cNvSpPr/>
          <p:nvPr/>
        </p:nvSpPr>
        <p:spPr>
          <a:xfrm>
            <a:off x="5315246" y="4253299"/>
            <a:ext cx="199289" cy="5512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7" name="Picture 16">
            <a:extLst>
              <a:ext uri="{FF2B5EF4-FFF2-40B4-BE49-F238E27FC236}">
                <a16:creationId xmlns:a16="http://schemas.microsoft.com/office/drawing/2014/main" id="{59D3BB17-81BB-B11F-B8CD-5E6E81390C3F}"/>
              </a:ext>
            </a:extLst>
          </p:cNvPr>
          <p:cNvPicPr>
            <a:picLocks noChangeAspect="1"/>
          </p:cNvPicPr>
          <p:nvPr/>
        </p:nvPicPr>
        <p:blipFill rotWithShape="1">
          <a:blip r:embed="rId2"/>
          <a:srcRect l="49336" t="50577" r="26531" b="1171"/>
          <a:stretch/>
        </p:blipFill>
        <p:spPr>
          <a:xfrm>
            <a:off x="4477043" y="4893770"/>
            <a:ext cx="1875693" cy="399064"/>
          </a:xfrm>
          <a:prstGeom prst="rect">
            <a:avLst/>
          </a:prstGeom>
        </p:spPr>
      </p:pic>
      <p:sp>
        <p:nvSpPr>
          <p:cNvPr id="18" name="Rectangle 17">
            <a:extLst>
              <a:ext uri="{FF2B5EF4-FFF2-40B4-BE49-F238E27FC236}">
                <a16:creationId xmlns:a16="http://schemas.microsoft.com/office/drawing/2014/main" id="{B6D1B322-25D5-556F-A980-5A883205E270}"/>
              </a:ext>
            </a:extLst>
          </p:cNvPr>
          <p:cNvSpPr/>
          <p:nvPr/>
        </p:nvSpPr>
        <p:spPr>
          <a:xfrm>
            <a:off x="3396299" y="3164846"/>
            <a:ext cx="3837894" cy="9992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310870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60A34D-4D2A-3C79-3FB7-4E6231901B09}"/>
              </a:ext>
            </a:extLst>
          </p:cNvPr>
          <p:cNvPicPr>
            <a:picLocks noChangeAspect="1"/>
          </p:cNvPicPr>
          <p:nvPr/>
        </p:nvPicPr>
        <p:blipFill rotWithShape="1">
          <a:blip r:embed="rId2"/>
          <a:srcRect t="50577" b="1171"/>
          <a:stretch/>
        </p:blipFill>
        <p:spPr>
          <a:xfrm>
            <a:off x="590843" y="4893770"/>
            <a:ext cx="7772400" cy="399064"/>
          </a:xfrm>
          <a:prstGeom prst="rect">
            <a:avLst/>
          </a:prstGeom>
        </p:spPr>
      </p:pic>
      <p:pic>
        <p:nvPicPr>
          <p:cNvPr id="6" name="Picture 5">
            <a:extLst>
              <a:ext uri="{FF2B5EF4-FFF2-40B4-BE49-F238E27FC236}">
                <a16:creationId xmlns:a16="http://schemas.microsoft.com/office/drawing/2014/main" id="{47D5D1AD-3E73-D82A-28C6-9F99BBBF715E}"/>
              </a:ext>
            </a:extLst>
          </p:cNvPr>
          <p:cNvPicPr>
            <a:picLocks noChangeAspect="1"/>
          </p:cNvPicPr>
          <p:nvPr/>
        </p:nvPicPr>
        <p:blipFill rotWithShape="1">
          <a:blip r:embed="rId2"/>
          <a:srcRect b="51748"/>
          <a:stretch/>
        </p:blipFill>
        <p:spPr>
          <a:xfrm>
            <a:off x="2047463" y="1759096"/>
            <a:ext cx="9137688" cy="469163"/>
          </a:xfrm>
          <a:prstGeom prst="rect">
            <a:avLst/>
          </a:prstGeom>
        </p:spPr>
      </p:pic>
      <p:sp>
        <p:nvSpPr>
          <p:cNvPr id="7" name="TextBox 6">
            <a:extLst>
              <a:ext uri="{FF2B5EF4-FFF2-40B4-BE49-F238E27FC236}">
                <a16:creationId xmlns:a16="http://schemas.microsoft.com/office/drawing/2014/main" id="{E929007E-3D25-8D58-168E-19E5134A1446}"/>
              </a:ext>
            </a:extLst>
          </p:cNvPr>
          <p:cNvSpPr txBox="1"/>
          <p:nvPr/>
        </p:nvSpPr>
        <p:spPr>
          <a:xfrm>
            <a:off x="356382" y="311387"/>
            <a:ext cx="5301451" cy="369332"/>
          </a:xfrm>
          <a:prstGeom prst="rect">
            <a:avLst/>
          </a:prstGeom>
          <a:noFill/>
        </p:spPr>
        <p:txBody>
          <a:bodyPr wrap="none" rtlCol="0">
            <a:spAutoFit/>
          </a:bodyPr>
          <a:lstStyle/>
          <a:p>
            <a:r>
              <a:rPr lang="en-KR" dirty="0"/>
              <a:t>What if conflicting regulation types pass the tests?</a:t>
            </a:r>
          </a:p>
        </p:txBody>
      </p:sp>
      <p:pic>
        <p:nvPicPr>
          <p:cNvPr id="9" name="Graphic 8" descr="Checkmark with solid fill">
            <a:extLst>
              <a:ext uri="{FF2B5EF4-FFF2-40B4-BE49-F238E27FC236}">
                <a16:creationId xmlns:a16="http://schemas.microsoft.com/office/drawing/2014/main" id="{5DE0ED76-7E30-1715-50C7-A0BBEC339A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1760" y="975119"/>
            <a:ext cx="642666" cy="642666"/>
          </a:xfrm>
          <a:prstGeom prst="rect">
            <a:avLst/>
          </a:prstGeom>
        </p:spPr>
      </p:pic>
      <p:pic>
        <p:nvPicPr>
          <p:cNvPr id="10" name="Graphic 9" descr="Checkmark with solid fill">
            <a:extLst>
              <a:ext uri="{FF2B5EF4-FFF2-40B4-BE49-F238E27FC236}">
                <a16:creationId xmlns:a16="http://schemas.microsoft.com/office/drawing/2014/main" id="{4C7EF298-E291-CD6F-4F36-DCCE994F0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2320" y="975119"/>
            <a:ext cx="642666" cy="642666"/>
          </a:xfrm>
          <a:prstGeom prst="rect">
            <a:avLst/>
          </a:prstGeom>
        </p:spPr>
      </p:pic>
      <p:pic>
        <p:nvPicPr>
          <p:cNvPr id="11" name="Picture 10">
            <a:extLst>
              <a:ext uri="{FF2B5EF4-FFF2-40B4-BE49-F238E27FC236}">
                <a16:creationId xmlns:a16="http://schemas.microsoft.com/office/drawing/2014/main" id="{4EA0EF73-0CE6-5CA7-1009-FE62EA2A7424}"/>
              </a:ext>
            </a:extLst>
          </p:cNvPr>
          <p:cNvPicPr>
            <a:picLocks noChangeAspect="1"/>
          </p:cNvPicPr>
          <p:nvPr/>
        </p:nvPicPr>
        <p:blipFill rotWithShape="1">
          <a:blip r:embed="rId2"/>
          <a:srcRect l="4387" t="50577" r="78600" b="1171"/>
          <a:stretch/>
        </p:blipFill>
        <p:spPr>
          <a:xfrm>
            <a:off x="5716172" y="3179340"/>
            <a:ext cx="1322363" cy="399064"/>
          </a:xfrm>
          <a:prstGeom prst="rect">
            <a:avLst/>
          </a:prstGeom>
        </p:spPr>
      </p:pic>
      <p:pic>
        <p:nvPicPr>
          <p:cNvPr id="12" name="Picture 11">
            <a:extLst>
              <a:ext uri="{FF2B5EF4-FFF2-40B4-BE49-F238E27FC236}">
                <a16:creationId xmlns:a16="http://schemas.microsoft.com/office/drawing/2014/main" id="{005036D9-3579-A28E-F4CA-F4E7C0330255}"/>
              </a:ext>
            </a:extLst>
          </p:cNvPr>
          <p:cNvPicPr>
            <a:picLocks noChangeAspect="1"/>
          </p:cNvPicPr>
          <p:nvPr/>
        </p:nvPicPr>
        <p:blipFill rotWithShape="1">
          <a:blip r:embed="rId2"/>
          <a:srcRect l="30634" t="50577" r="53442" b="1171"/>
          <a:stretch/>
        </p:blipFill>
        <p:spPr>
          <a:xfrm>
            <a:off x="3704364" y="3193834"/>
            <a:ext cx="1237702" cy="399064"/>
          </a:xfrm>
          <a:prstGeom prst="rect">
            <a:avLst/>
          </a:prstGeom>
        </p:spPr>
      </p:pic>
      <p:sp>
        <p:nvSpPr>
          <p:cNvPr id="13" name="Left Brace 12">
            <a:extLst>
              <a:ext uri="{FF2B5EF4-FFF2-40B4-BE49-F238E27FC236}">
                <a16:creationId xmlns:a16="http://schemas.microsoft.com/office/drawing/2014/main" id="{162C2822-861B-26BB-711C-394E4AC6B510}"/>
              </a:ext>
            </a:extLst>
          </p:cNvPr>
          <p:cNvSpPr/>
          <p:nvPr/>
        </p:nvSpPr>
        <p:spPr>
          <a:xfrm rot="16200000">
            <a:off x="4984655" y="579791"/>
            <a:ext cx="661182" cy="42625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KR"/>
          </a:p>
        </p:txBody>
      </p:sp>
      <p:sp>
        <p:nvSpPr>
          <p:cNvPr id="15" name="TextBox 14">
            <a:extLst>
              <a:ext uri="{FF2B5EF4-FFF2-40B4-BE49-F238E27FC236}">
                <a16:creationId xmlns:a16="http://schemas.microsoft.com/office/drawing/2014/main" id="{331C93A6-4C4F-1BCD-0468-FA0FF0A5E7A0}"/>
              </a:ext>
            </a:extLst>
          </p:cNvPr>
          <p:cNvSpPr txBox="1"/>
          <p:nvPr/>
        </p:nvSpPr>
        <p:spPr>
          <a:xfrm>
            <a:off x="4675163" y="3716106"/>
            <a:ext cx="1326004" cy="369332"/>
          </a:xfrm>
          <a:prstGeom prst="rect">
            <a:avLst/>
          </a:prstGeom>
          <a:noFill/>
        </p:spPr>
        <p:txBody>
          <a:bodyPr wrap="none" rtlCol="0">
            <a:spAutoFit/>
          </a:bodyPr>
          <a:lstStyle/>
          <a:p>
            <a:r>
              <a:rPr lang="en-US" dirty="0">
                <a:solidFill>
                  <a:srgbClr val="C00000"/>
                </a:solidFill>
              </a:rPr>
              <a:t>C</a:t>
            </a:r>
            <a:r>
              <a:rPr lang="en-KR" dirty="0">
                <a:solidFill>
                  <a:srgbClr val="C00000"/>
                </a:solidFill>
              </a:rPr>
              <a:t>onflicting!</a:t>
            </a:r>
          </a:p>
        </p:txBody>
      </p:sp>
      <p:sp>
        <p:nvSpPr>
          <p:cNvPr id="16" name="Down Arrow 15">
            <a:extLst>
              <a:ext uri="{FF2B5EF4-FFF2-40B4-BE49-F238E27FC236}">
                <a16:creationId xmlns:a16="http://schemas.microsoft.com/office/drawing/2014/main" id="{D6831D15-810B-88D6-86B5-80AFB847C5FB}"/>
              </a:ext>
            </a:extLst>
          </p:cNvPr>
          <p:cNvSpPr/>
          <p:nvPr/>
        </p:nvSpPr>
        <p:spPr>
          <a:xfrm>
            <a:off x="5315246" y="4253299"/>
            <a:ext cx="199289" cy="5512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7" name="Picture 16">
            <a:extLst>
              <a:ext uri="{FF2B5EF4-FFF2-40B4-BE49-F238E27FC236}">
                <a16:creationId xmlns:a16="http://schemas.microsoft.com/office/drawing/2014/main" id="{59D3BB17-81BB-B11F-B8CD-5E6E81390C3F}"/>
              </a:ext>
            </a:extLst>
          </p:cNvPr>
          <p:cNvPicPr>
            <a:picLocks noChangeAspect="1"/>
          </p:cNvPicPr>
          <p:nvPr/>
        </p:nvPicPr>
        <p:blipFill rotWithShape="1">
          <a:blip r:embed="rId2"/>
          <a:srcRect l="49336" t="50577" r="26531" b="1171"/>
          <a:stretch/>
        </p:blipFill>
        <p:spPr>
          <a:xfrm>
            <a:off x="4477043" y="4893770"/>
            <a:ext cx="1875693" cy="399064"/>
          </a:xfrm>
          <a:prstGeom prst="rect">
            <a:avLst/>
          </a:prstGeom>
        </p:spPr>
      </p:pic>
      <p:sp>
        <p:nvSpPr>
          <p:cNvPr id="18" name="Rectangle 17">
            <a:extLst>
              <a:ext uri="{FF2B5EF4-FFF2-40B4-BE49-F238E27FC236}">
                <a16:creationId xmlns:a16="http://schemas.microsoft.com/office/drawing/2014/main" id="{B6D1B322-25D5-556F-A980-5A883205E270}"/>
              </a:ext>
            </a:extLst>
          </p:cNvPr>
          <p:cNvSpPr/>
          <p:nvPr/>
        </p:nvSpPr>
        <p:spPr>
          <a:xfrm>
            <a:off x="3396299" y="3164846"/>
            <a:ext cx="3837894" cy="9992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3447111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4E670-0A19-2FC5-8DA3-6255CE6436ED}"/>
              </a:ext>
            </a:extLst>
          </p:cNvPr>
          <p:cNvSpPr>
            <a:spLocks noGrp="1"/>
          </p:cNvSpPr>
          <p:nvPr>
            <p:ph type="title"/>
          </p:nvPr>
        </p:nvSpPr>
        <p:spPr>
          <a:xfrm>
            <a:off x="0" y="0"/>
            <a:ext cx="12192000" cy="1325563"/>
          </a:xfrm>
        </p:spPr>
        <p:txBody>
          <a:bodyPr>
            <a:normAutofit/>
          </a:bodyPr>
          <a:lstStyle/>
          <a:p>
            <a:r>
              <a:rPr lang="en-KR" sz="3200" dirty="0">
                <a:latin typeface="Arial" panose="020B0604020202020204" pitchFamily="34" charset="0"/>
                <a:cs typeface="Arial" panose="020B0604020202020204" pitchFamily="34" charset="0"/>
              </a:rPr>
              <a:t>Solving the regulation scores and filtering are repeated for all time delays to select the final regulation type. </a:t>
            </a:r>
          </a:p>
        </p:txBody>
      </p:sp>
      <p:pic>
        <p:nvPicPr>
          <p:cNvPr id="3" name="Picture 2">
            <a:extLst>
              <a:ext uri="{FF2B5EF4-FFF2-40B4-BE49-F238E27FC236}">
                <a16:creationId xmlns:a16="http://schemas.microsoft.com/office/drawing/2014/main" id="{E16E744E-4711-343E-955A-E8817705FEDA}"/>
              </a:ext>
            </a:extLst>
          </p:cNvPr>
          <p:cNvPicPr>
            <a:picLocks noChangeAspect="1"/>
          </p:cNvPicPr>
          <p:nvPr/>
        </p:nvPicPr>
        <p:blipFill rotWithShape="1">
          <a:blip r:embed="rId3"/>
          <a:srcRect b="51748"/>
          <a:stretch/>
        </p:blipFill>
        <p:spPr>
          <a:xfrm>
            <a:off x="2209800" y="6075112"/>
            <a:ext cx="7772400" cy="399064"/>
          </a:xfrm>
          <a:prstGeom prst="rect">
            <a:avLst/>
          </a:prstGeom>
        </p:spPr>
      </p:pic>
      <p:pic>
        <p:nvPicPr>
          <p:cNvPr id="8" name="Picture 7">
            <a:extLst>
              <a:ext uri="{FF2B5EF4-FFF2-40B4-BE49-F238E27FC236}">
                <a16:creationId xmlns:a16="http://schemas.microsoft.com/office/drawing/2014/main" id="{2FCEE253-F0CB-CF9B-F3C3-35A0A41891DA}"/>
              </a:ext>
            </a:extLst>
          </p:cNvPr>
          <p:cNvPicPr>
            <a:picLocks noChangeAspect="1"/>
          </p:cNvPicPr>
          <p:nvPr/>
        </p:nvPicPr>
        <p:blipFill rotWithShape="1">
          <a:blip r:embed="rId3"/>
          <a:srcRect t="50577" b="1171"/>
          <a:stretch/>
        </p:blipFill>
        <p:spPr>
          <a:xfrm>
            <a:off x="2209800" y="6458936"/>
            <a:ext cx="7772400" cy="399064"/>
          </a:xfrm>
          <a:prstGeom prst="rect">
            <a:avLst/>
          </a:prstGeom>
        </p:spPr>
      </p:pic>
      <p:pic>
        <p:nvPicPr>
          <p:cNvPr id="9" name="Picture 8">
            <a:extLst>
              <a:ext uri="{FF2B5EF4-FFF2-40B4-BE49-F238E27FC236}">
                <a16:creationId xmlns:a16="http://schemas.microsoft.com/office/drawing/2014/main" id="{D232C5D9-6A8B-51D5-3F66-FEAE5257271E}"/>
              </a:ext>
            </a:extLst>
          </p:cNvPr>
          <p:cNvPicPr>
            <a:picLocks noChangeAspect="1"/>
          </p:cNvPicPr>
          <p:nvPr/>
        </p:nvPicPr>
        <p:blipFill>
          <a:blip r:embed="rId4"/>
          <a:stretch>
            <a:fillRect/>
          </a:stretch>
        </p:blipFill>
        <p:spPr>
          <a:xfrm>
            <a:off x="1135965" y="1169108"/>
            <a:ext cx="9693201" cy="1179009"/>
          </a:xfrm>
          <a:prstGeom prst="rect">
            <a:avLst/>
          </a:prstGeom>
        </p:spPr>
      </p:pic>
      <p:pic>
        <p:nvPicPr>
          <p:cNvPr id="10" name="Picture 9">
            <a:extLst>
              <a:ext uri="{FF2B5EF4-FFF2-40B4-BE49-F238E27FC236}">
                <a16:creationId xmlns:a16="http://schemas.microsoft.com/office/drawing/2014/main" id="{56BEC398-E61F-2908-9E01-FB7D4AF468B9}"/>
              </a:ext>
            </a:extLst>
          </p:cNvPr>
          <p:cNvPicPr>
            <a:picLocks noChangeAspect="1"/>
          </p:cNvPicPr>
          <p:nvPr/>
        </p:nvPicPr>
        <p:blipFill>
          <a:blip r:embed="rId5"/>
          <a:stretch>
            <a:fillRect/>
          </a:stretch>
        </p:blipFill>
        <p:spPr>
          <a:xfrm>
            <a:off x="1178169" y="2601856"/>
            <a:ext cx="5175738" cy="3169284"/>
          </a:xfrm>
          <a:prstGeom prst="rect">
            <a:avLst/>
          </a:prstGeom>
        </p:spPr>
      </p:pic>
      <p:pic>
        <p:nvPicPr>
          <p:cNvPr id="11" name="Picture 10">
            <a:extLst>
              <a:ext uri="{FF2B5EF4-FFF2-40B4-BE49-F238E27FC236}">
                <a16:creationId xmlns:a16="http://schemas.microsoft.com/office/drawing/2014/main" id="{71D83A2F-BE05-0E6C-0F54-5E9D68926E02}"/>
              </a:ext>
            </a:extLst>
          </p:cNvPr>
          <p:cNvPicPr>
            <a:picLocks noChangeAspect="1"/>
          </p:cNvPicPr>
          <p:nvPr/>
        </p:nvPicPr>
        <p:blipFill>
          <a:blip r:embed="rId6"/>
          <a:stretch>
            <a:fillRect/>
          </a:stretch>
        </p:blipFill>
        <p:spPr>
          <a:xfrm>
            <a:off x="6770963" y="2551542"/>
            <a:ext cx="4058203" cy="3210220"/>
          </a:xfrm>
          <a:prstGeom prst="rect">
            <a:avLst/>
          </a:prstGeom>
        </p:spPr>
      </p:pic>
    </p:spTree>
    <p:extLst>
      <p:ext uri="{BB962C8B-B14F-4D97-AF65-F5344CB8AC3E}">
        <p14:creationId xmlns:p14="http://schemas.microsoft.com/office/powerpoint/2010/main" val="39994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4343-FCAD-1CDA-0B34-F872CE0370AB}"/>
              </a:ext>
            </a:extLst>
          </p:cNvPr>
          <p:cNvSpPr>
            <a:spLocks noGrp="1"/>
          </p:cNvSpPr>
          <p:nvPr>
            <p:ph type="title"/>
          </p:nvPr>
        </p:nvSpPr>
        <p:spPr>
          <a:xfrm>
            <a:off x="0" y="18255"/>
            <a:ext cx="10515600" cy="827831"/>
          </a:xfrm>
        </p:spPr>
        <p:txBody>
          <a:bodyPr>
            <a:normAutofit/>
          </a:bodyPr>
          <a:lstStyle/>
          <a:p>
            <a:r>
              <a:rPr lang="en-KR" sz="3200" dirty="0">
                <a:latin typeface="Arial" panose="020B0604020202020204" pitchFamily="34" charset="0"/>
                <a:cs typeface="Arial" panose="020B0604020202020204" pitchFamily="34" charset="0"/>
              </a:rPr>
              <a:t>Interestingly, only 2 dominant regulation types emerge!</a:t>
            </a:r>
          </a:p>
        </p:txBody>
      </p:sp>
      <p:pic>
        <p:nvPicPr>
          <p:cNvPr id="8" name="Picture 7">
            <a:extLst>
              <a:ext uri="{FF2B5EF4-FFF2-40B4-BE49-F238E27FC236}">
                <a16:creationId xmlns:a16="http://schemas.microsoft.com/office/drawing/2014/main" id="{84AE4B34-7BEF-4B33-3972-D2F4418DB45F}"/>
              </a:ext>
            </a:extLst>
          </p:cNvPr>
          <p:cNvPicPr>
            <a:picLocks noChangeAspect="1"/>
          </p:cNvPicPr>
          <p:nvPr/>
        </p:nvPicPr>
        <p:blipFill rotWithShape="1">
          <a:blip r:embed="rId3"/>
          <a:srcRect r="78807"/>
          <a:stretch/>
        </p:blipFill>
        <p:spPr>
          <a:xfrm>
            <a:off x="529390" y="1422271"/>
            <a:ext cx="1647181" cy="823372"/>
          </a:xfrm>
          <a:prstGeom prst="rect">
            <a:avLst/>
          </a:prstGeom>
        </p:spPr>
      </p:pic>
      <p:pic>
        <p:nvPicPr>
          <p:cNvPr id="9" name="Picture 8">
            <a:extLst>
              <a:ext uri="{FF2B5EF4-FFF2-40B4-BE49-F238E27FC236}">
                <a16:creationId xmlns:a16="http://schemas.microsoft.com/office/drawing/2014/main" id="{3CE09E6C-3E37-0B4C-F054-6714D7767927}"/>
              </a:ext>
            </a:extLst>
          </p:cNvPr>
          <p:cNvPicPr>
            <a:picLocks noChangeAspect="1"/>
          </p:cNvPicPr>
          <p:nvPr/>
        </p:nvPicPr>
        <p:blipFill rotWithShape="1">
          <a:blip r:embed="rId3"/>
          <a:srcRect l="26146" r="52890"/>
          <a:stretch/>
        </p:blipFill>
        <p:spPr>
          <a:xfrm>
            <a:off x="529390" y="2475350"/>
            <a:ext cx="1629420" cy="823372"/>
          </a:xfrm>
          <a:prstGeom prst="rect">
            <a:avLst/>
          </a:prstGeom>
        </p:spPr>
      </p:pic>
      <p:pic>
        <p:nvPicPr>
          <p:cNvPr id="10" name="Picture 9">
            <a:extLst>
              <a:ext uri="{FF2B5EF4-FFF2-40B4-BE49-F238E27FC236}">
                <a16:creationId xmlns:a16="http://schemas.microsoft.com/office/drawing/2014/main" id="{7D93C5F4-AE64-C8F9-75B5-2DB49880D848}"/>
              </a:ext>
            </a:extLst>
          </p:cNvPr>
          <p:cNvPicPr>
            <a:picLocks noChangeAspect="1"/>
          </p:cNvPicPr>
          <p:nvPr/>
        </p:nvPicPr>
        <p:blipFill rotWithShape="1">
          <a:blip r:embed="rId3"/>
          <a:srcRect l="51533" r="27503"/>
          <a:stretch/>
        </p:blipFill>
        <p:spPr>
          <a:xfrm>
            <a:off x="529390" y="3528429"/>
            <a:ext cx="1629420" cy="823372"/>
          </a:xfrm>
          <a:prstGeom prst="rect">
            <a:avLst/>
          </a:prstGeom>
        </p:spPr>
      </p:pic>
      <p:pic>
        <p:nvPicPr>
          <p:cNvPr id="11" name="Picture 10">
            <a:extLst>
              <a:ext uri="{FF2B5EF4-FFF2-40B4-BE49-F238E27FC236}">
                <a16:creationId xmlns:a16="http://schemas.microsoft.com/office/drawing/2014/main" id="{DD19BB8A-BDA1-5FAB-A803-83A5F6C091F1}"/>
              </a:ext>
            </a:extLst>
          </p:cNvPr>
          <p:cNvPicPr>
            <a:picLocks noChangeAspect="1"/>
          </p:cNvPicPr>
          <p:nvPr/>
        </p:nvPicPr>
        <p:blipFill rotWithShape="1">
          <a:blip r:embed="rId3"/>
          <a:srcRect l="77539"/>
          <a:stretch/>
        </p:blipFill>
        <p:spPr>
          <a:xfrm>
            <a:off x="529390" y="4561989"/>
            <a:ext cx="1745725" cy="823372"/>
          </a:xfrm>
          <a:prstGeom prst="rect">
            <a:avLst/>
          </a:prstGeom>
        </p:spPr>
      </p:pic>
      <p:sp>
        <p:nvSpPr>
          <p:cNvPr id="12" name="Rectangle 11">
            <a:extLst>
              <a:ext uri="{FF2B5EF4-FFF2-40B4-BE49-F238E27FC236}">
                <a16:creationId xmlns:a16="http://schemas.microsoft.com/office/drawing/2014/main" id="{B660284B-C50C-9031-7D33-2AF5ADC369AA}"/>
              </a:ext>
            </a:extLst>
          </p:cNvPr>
          <p:cNvSpPr/>
          <p:nvPr/>
        </p:nvSpPr>
        <p:spPr>
          <a:xfrm>
            <a:off x="330009" y="1343818"/>
            <a:ext cx="1980054" cy="53998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ectangle 12">
            <a:extLst>
              <a:ext uri="{FF2B5EF4-FFF2-40B4-BE49-F238E27FC236}">
                <a16:creationId xmlns:a16="http://schemas.microsoft.com/office/drawing/2014/main" id="{20632D2E-A5A8-13A2-74EA-69B4A139DBF9}"/>
              </a:ext>
            </a:extLst>
          </p:cNvPr>
          <p:cNvSpPr/>
          <p:nvPr/>
        </p:nvSpPr>
        <p:spPr>
          <a:xfrm>
            <a:off x="330009" y="3445820"/>
            <a:ext cx="1980054" cy="53998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5" name="TextBox 14">
            <a:extLst>
              <a:ext uri="{FF2B5EF4-FFF2-40B4-BE49-F238E27FC236}">
                <a16:creationId xmlns:a16="http://schemas.microsoft.com/office/drawing/2014/main" id="{784A53FC-A006-D45F-E37A-752FEED50258}"/>
              </a:ext>
            </a:extLst>
          </p:cNvPr>
          <p:cNvSpPr txBox="1"/>
          <p:nvPr/>
        </p:nvSpPr>
        <p:spPr>
          <a:xfrm>
            <a:off x="8905660" y="2784678"/>
            <a:ext cx="2956331" cy="923330"/>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R</a:t>
            </a:r>
            <a:r>
              <a:rPr lang="en-KR" dirty="0">
                <a:solidFill>
                  <a:srgbClr val="FF0000"/>
                </a:solidFill>
                <a:latin typeface="Arial" panose="020B0604020202020204" pitchFamily="34" charset="0"/>
                <a:cs typeface="Arial" panose="020B0604020202020204" pitchFamily="34" charset="0"/>
              </a:rPr>
              <a:t>egions with same regulation type are located next to each other.</a:t>
            </a:r>
          </a:p>
        </p:txBody>
      </p:sp>
      <p:pic>
        <p:nvPicPr>
          <p:cNvPr id="3" name="Picture 2">
            <a:extLst>
              <a:ext uri="{FF2B5EF4-FFF2-40B4-BE49-F238E27FC236}">
                <a16:creationId xmlns:a16="http://schemas.microsoft.com/office/drawing/2014/main" id="{8CC78BAA-9FC6-D5C5-797A-E0F3CEAC908D}"/>
              </a:ext>
            </a:extLst>
          </p:cNvPr>
          <p:cNvPicPr>
            <a:picLocks noChangeAspect="1"/>
          </p:cNvPicPr>
          <p:nvPr/>
        </p:nvPicPr>
        <p:blipFill>
          <a:blip r:embed="rId4"/>
          <a:stretch>
            <a:fillRect/>
          </a:stretch>
        </p:blipFill>
        <p:spPr>
          <a:xfrm>
            <a:off x="7701699" y="906999"/>
            <a:ext cx="1390161" cy="1030544"/>
          </a:xfrm>
          <a:prstGeom prst="rect">
            <a:avLst/>
          </a:prstGeom>
        </p:spPr>
      </p:pic>
      <p:pic>
        <p:nvPicPr>
          <p:cNvPr id="5" name="Picture 4">
            <a:extLst>
              <a:ext uri="{FF2B5EF4-FFF2-40B4-BE49-F238E27FC236}">
                <a16:creationId xmlns:a16="http://schemas.microsoft.com/office/drawing/2014/main" id="{FC43045E-AA60-CF8E-9874-77DE3B28B656}"/>
              </a:ext>
            </a:extLst>
          </p:cNvPr>
          <p:cNvPicPr>
            <a:picLocks noChangeAspect="1"/>
          </p:cNvPicPr>
          <p:nvPr/>
        </p:nvPicPr>
        <p:blipFill>
          <a:blip r:embed="rId5"/>
          <a:stretch>
            <a:fillRect/>
          </a:stretch>
        </p:blipFill>
        <p:spPr>
          <a:xfrm>
            <a:off x="3871937" y="1144172"/>
            <a:ext cx="3623101" cy="5363503"/>
          </a:xfrm>
          <a:prstGeom prst="rect">
            <a:avLst/>
          </a:prstGeom>
        </p:spPr>
      </p:pic>
    </p:spTree>
    <p:extLst>
      <p:ext uri="{BB962C8B-B14F-4D97-AF65-F5344CB8AC3E}">
        <p14:creationId xmlns:p14="http://schemas.microsoft.com/office/powerpoint/2010/main" val="93293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A05F8F-9BE1-0940-F719-F7C161EACE91}"/>
              </a:ext>
            </a:extLst>
          </p:cNvPr>
          <p:cNvPicPr>
            <a:picLocks noChangeAspect="1"/>
          </p:cNvPicPr>
          <p:nvPr/>
        </p:nvPicPr>
        <p:blipFill>
          <a:blip r:embed="rId2"/>
          <a:stretch>
            <a:fillRect/>
          </a:stretch>
        </p:blipFill>
        <p:spPr>
          <a:xfrm>
            <a:off x="6484674" y="0"/>
            <a:ext cx="5337408" cy="6858000"/>
          </a:xfrm>
          <a:prstGeom prst="rect">
            <a:avLst/>
          </a:prstGeom>
        </p:spPr>
      </p:pic>
      <p:sp>
        <p:nvSpPr>
          <p:cNvPr id="5" name="Title 1">
            <a:extLst>
              <a:ext uri="{FF2B5EF4-FFF2-40B4-BE49-F238E27FC236}">
                <a16:creationId xmlns:a16="http://schemas.microsoft.com/office/drawing/2014/main" id="{94375AAA-10F2-B3AC-C6F3-6A0228F46FB5}"/>
              </a:ext>
            </a:extLst>
          </p:cNvPr>
          <p:cNvSpPr txBox="1">
            <a:spLocks/>
          </p:cNvSpPr>
          <p:nvPr/>
        </p:nvSpPr>
        <p:spPr>
          <a:xfrm>
            <a:off x="206326" y="196446"/>
            <a:ext cx="6133514" cy="127480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KR" sz="3200" dirty="0">
                <a:latin typeface="Arial" panose="020B0604020202020204" pitchFamily="34" charset="0"/>
                <a:cs typeface="Arial" panose="020B0604020202020204" pitchFamily="34" charset="0"/>
              </a:rPr>
              <a:t>The 2 dominant regulation types are distinguished by dry season length variability. </a:t>
            </a:r>
          </a:p>
        </p:txBody>
      </p:sp>
      <p:pic>
        <p:nvPicPr>
          <p:cNvPr id="7" name="Picture 6">
            <a:extLst>
              <a:ext uri="{FF2B5EF4-FFF2-40B4-BE49-F238E27FC236}">
                <a16:creationId xmlns:a16="http://schemas.microsoft.com/office/drawing/2014/main" id="{2A3F5B1F-7603-1406-DAFD-CD3769BC0EF7}"/>
              </a:ext>
            </a:extLst>
          </p:cNvPr>
          <p:cNvPicPr>
            <a:picLocks noChangeAspect="1"/>
          </p:cNvPicPr>
          <p:nvPr/>
        </p:nvPicPr>
        <p:blipFill>
          <a:blip r:embed="rId3"/>
          <a:stretch>
            <a:fillRect/>
          </a:stretch>
        </p:blipFill>
        <p:spPr>
          <a:xfrm>
            <a:off x="681207" y="1962444"/>
            <a:ext cx="4508500" cy="2743200"/>
          </a:xfrm>
          <a:prstGeom prst="rect">
            <a:avLst/>
          </a:prstGeom>
        </p:spPr>
      </p:pic>
      <p:sp>
        <p:nvSpPr>
          <p:cNvPr id="8" name="Rectangle 7">
            <a:extLst>
              <a:ext uri="{FF2B5EF4-FFF2-40B4-BE49-F238E27FC236}">
                <a16:creationId xmlns:a16="http://schemas.microsoft.com/office/drawing/2014/main" id="{F76AB9C4-ECDD-4033-F458-FD00EB9D4636}"/>
              </a:ext>
            </a:extLst>
          </p:cNvPr>
          <p:cNvSpPr/>
          <p:nvPr/>
        </p:nvSpPr>
        <p:spPr>
          <a:xfrm>
            <a:off x="642424" y="2410265"/>
            <a:ext cx="4547283" cy="22508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94271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93D4-1DE1-42CB-D2D2-C639496FEC2C}"/>
              </a:ext>
            </a:extLst>
          </p:cNvPr>
          <p:cNvSpPr>
            <a:spLocks noGrp="1"/>
          </p:cNvSpPr>
          <p:nvPr>
            <p:ph type="title"/>
          </p:nvPr>
        </p:nvSpPr>
        <p:spPr>
          <a:xfrm>
            <a:off x="0" y="-46299"/>
            <a:ext cx="12192000" cy="1325563"/>
          </a:xfrm>
        </p:spPr>
        <p:txBody>
          <a:bodyPr>
            <a:noAutofit/>
          </a:bodyPr>
          <a:lstStyle/>
          <a:p>
            <a:r>
              <a:rPr lang="en-KR" sz="2600" dirty="0">
                <a:latin typeface="Arial" panose="020B0604020202020204" pitchFamily="34" charset="0"/>
                <a:cs typeface="Arial" panose="020B0604020202020204" pitchFamily="34" charset="0"/>
              </a:rPr>
              <a:t>We get similar results after applying the same framework to data of Puerto Rico.</a:t>
            </a:r>
          </a:p>
        </p:txBody>
      </p:sp>
      <p:pic>
        <p:nvPicPr>
          <p:cNvPr id="4" name="Picture 3">
            <a:extLst>
              <a:ext uri="{FF2B5EF4-FFF2-40B4-BE49-F238E27FC236}">
                <a16:creationId xmlns:a16="http://schemas.microsoft.com/office/drawing/2014/main" id="{C2D79C59-AA47-E29D-D1F6-4FCC96E05749}"/>
              </a:ext>
            </a:extLst>
          </p:cNvPr>
          <p:cNvPicPr>
            <a:picLocks noChangeAspect="1"/>
          </p:cNvPicPr>
          <p:nvPr/>
        </p:nvPicPr>
        <p:blipFill>
          <a:blip r:embed="rId2"/>
          <a:stretch>
            <a:fillRect/>
          </a:stretch>
        </p:blipFill>
        <p:spPr>
          <a:xfrm>
            <a:off x="3116541" y="1201263"/>
            <a:ext cx="5958917" cy="5328489"/>
          </a:xfrm>
          <a:prstGeom prst="rect">
            <a:avLst/>
          </a:prstGeom>
        </p:spPr>
      </p:pic>
      <p:sp>
        <p:nvSpPr>
          <p:cNvPr id="5" name="TextBox 4">
            <a:extLst>
              <a:ext uri="{FF2B5EF4-FFF2-40B4-BE49-F238E27FC236}">
                <a16:creationId xmlns:a16="http://schemas.microsoft.com/office/drawing/2014/main" id="{C5B8415D-2F73-1DA3-F2CA-BE3C1E2FD98C}"/>
              </a:ext>
            </a:extLst>
          </p:cNvPr>
          <p:cNvSpPr txBox="1"/>
          <p:nvPr/>
        </p:nvSpPr>
        <p:spPr>
          <a:xfrm>
            <a:off x="8235115" y="1481798"/>
            <a:ext cx="2254694" cy="646331"/>
          </a:xfrm>
          <a:prstGeom prst="rect">
            <a:avLst/>
          </a:prstGeom>
          <a:noFill/>
        </p:spPr>
        <p:txBody>
          <a:bodyPr wrap="square" rtlCol="0">
            <a:spAutoFit/>
          </a:bodyPr>
          <a:lstStyle/>
          <a:p>
            <a:r>
              <a:rPr lang="en-US" dirty="0"/>
              <a:t>H</a:t>
            </a:r>
            <a:r>
              <a:rPr lang="en-KR" dirty="0"/>
              <a:t>igh variability in dry season length</a:t>
            </a:r>
          </a:p>
        </p:txBody>
      </p:sp>
      <p:sp>
        <p:nvSpPr>
          <p:cNvPr id="6" name="TextBox 5">
            <a:extLst>
              <a:ext uri="{FF2B5EF4-FFF2-40B4-BE49-F238E27FC236}">
                <a16:creationId xmlns:a16="http://schemas.microsoft.com/office/drawing/2014/main" id="{EC30542B-ACF4-D740-AE39-B9CDD2EF0E05}"/>
              </a:ext>
            </a:extLst>
          </p:cNvPr>
          <p:cNvSpPr txBox="1"/>
          <p:nvPr/>
        </p:nvSpPr>
        <p:spPr>
          <a:xfrm>
            <a:off x="682282" y="5498124"/>
            <a:ext cx="2520463" cy="646331"/>
          </a:xfrm>
          <a:prstGeom prst="rect">
            <a:avLst/>
          </a:prstGeom>
          <a:noFill/>
        </p:spPr>
        <p:txBody>
          <a:bodyPr wrap="square" rtlCol="0">
            <a:spAutoFit/>
          </a:bodyPr>
          <a:lstStyle/>
          <a:p>
            <a:r>
              <a:rPr lang="en-US" dirty="0"/>
              <a:t>Low </a:t>
            </a:r>
            <a:r>
              <a:rPr lang="en-KR" dirty="0"/>
              <a:t>variability in dry season length</a:t>
            </a:r>
          </a:p>
        </p:txBody>
      </p:sp>
    </p:spTree>
    <p:extLst>
      <p:ext uri="{BB962C8B-B14F-4D97-AF65-F5344CB8AC3E}">
        <p14:creationId xmlns:p14="http://schemas.microsoft.com/office/powerpoint/2010/main" val="4023330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5ECCC9-2E48-7277-FFF3-B9229C54B087}"/>
              </a:ext>
            </a:extLst>
          </p:cNvPr>
          <p:cNvSpPr txBox="1"/>
          <p:nvPr/>
        </p:nvSpPr>
        <p:spPr>
          <a:xfrm>
            <a:off x="0" y="1632886"/>
            <a:ext cx="5505157" cy="923330"/>
          </a:xfrm>
          <a:prstGeom prst="rect">
            <a:avLst/>
          </a:prstGeom>
          <a:noFill/>
        </p:spPr>
        <p:txBody>
          <a:bodyPr wrap="square" rtlCol="0">
            <a:spAutoFit/>
          </a:bodyPr>
          <a:lstStyle/>
          <a:p>
            <a:pPr algn="ctr"/>
            <a:r>
              <a:rPr lang="en-KR" b="1" dirty="0">
                <a:latin typeface="Arial" panose="020B0604020202020204" pitchFamily="34" charset="0"/>
                <a:cs typeface="Arial" panose="020B0604020202020204" pitchFamily="34" charset="0"/>
              </a:rPr>
              <a:t>Previous studies</a:t>
            </a:r>
          </a:p>
          <a:p>
            <a:pPr algn="ctr"/>
            <a:r>
              <a:rPr lang="en-KR" dirty="0">
                <a:latin typeface="Arial" panose="020B0604020202020204" pitchFamily="34" charset="0"/>
                <a:cs typeface="Arial" panose="020B0604020202020204" pitchFamily="34" charset="0"/>
              </a:rPr>
              <a:t>Method: correlation analysis, classical causation methods</a:t>
            </a:r>
          </a:p>
        </p:txBody>
      </p:sp>
      <p:sp>
        <p:nvSpPr>
          <p:cNvPr id="5" name="TextBox 4">
            <a:extLst>
              <a:ext uri="{FF2B5EF4-FFF2-40B4-BE49-F238E27FC236}">
                <a16:creationId xmlns:a16="http://schemas.microsoft.com/office/drawing/2014/main" id="{2EA429A3-CD98-7C9E-FBB0-5ACF2F98C30C}"/>
              </a:ext>
            </a:extLst>
          </p:cNvPr>
          <p:cNvSpPr txBox="1"/>
          <p:nvPr/>
        </p:nvSpPr>
        <p:spPr>
          <a:xfrm>
            <a:off x="7666739" y="1629318"/>
            <a:ext cx="2903360" cy="646331"/>
          </a:xfrm>
          <a:prstGeom prst="rect">
            <a:avLst/>
          </a:prstGeom>
          <a:noFill/>
        </p:spPr>
        <p:txBody>
          <a:bodyPr wrap="none" rtlCol="0">
            <a:spAutoFit/>
          </a:bodyPr>
          <a:lstStyle/>
          <a:p>
            <a:pPr algn="ctr"/>
            <a:r>
              <a:rPr lang="en-KR" b="1" dirty="0">
                <a:latin typeface="Arial" panose="020B0604020202020204" pitchFamily="34" charset="0"/>
                <a:cs typeface="Arial" panose="020B0604020202020204" pitchFamily="34" charset="0"/>
              </a:rPr>
              <a:t>This study</a:t>
            </a:r>
          </a:p>
          <a:p>
            <a:pPr algn="ctr"/>
            <a:r>
              <a:rPr lang="en-KR" dirty="0">
                <a:latin typeface="Arial" panose="020B0604020202020204" pitchFamily="34" charset="0"/>
                <a:cs typeface="Arial" panose="020B0604020202020204" pitchFamily="34" charset="0"/>
              </a:rPr>
              <a:t>Method: GOBI (with delay)</a:t>
            </a:r>
          </a:p>
        </p:txBody>
      </p:sp>
      <p:sp>
        <p:nvSpPr>
          <p:cNvPr id="16" name="TextBox 15">
            <a:extLst>
              <a:ext uri="{FF2B5EF4-FFF2-40B4-BE49-F238E27FC236}">
                <a16:creationId xmlns:a16="http://schemas.microsoft.com/office/drawing/2014/main" id="{025BCF0D-ECE6-4FC3-4C10-2C28F4C7C061}"/>
              </a:ext>
            </a:extLst>
          </p:cNvPr>
          <p:cNvSpPr txBox="1"/>
          <p:nvPr/>
        </p:nvSpPr>
        <p:spPr>
          <a:xfrm>
            <a:off x="2614247" y="4409235"/>
            <a:ext cx="530915" cy="369332"/>
          </a:xfrm>
          <a:prstGeom prst="rect">
            <a:avLst/>
          </a:prstGeom>
          <a:noFill/>
        </p:spPr>
        <p:txBody>
          <a:bodyPr wrap="none" rtlCol="0">
            <a:spAutoFit/>
          </a:bodyPr>
          <a:lstStyle/>
          <a:p>
            <a:r>
              <a:rPr lang="en-KR" dirty="0">
                <a:latin typeface="Arial" panose="020B0604020202020204" pitchFamily="34" charset="0"/>
                <a:cs typeface="Arial" panose="020B0604020202020204" pitchFamily="34" charset="0"/>
              </a:rPr>
              <a:t>OR</a:t>
            </a:r>
          </a:p>
        </p:txBody>
      </p:sp>
      <p:sp>
        <p:nvSpPr>
          <p:cNvPr id="17" name="Right Triangle 16">
            <a:extLst>
              <a:ext uri="{FF2B5EF4-FFF2-40B4-BE49-F238E27FC236}">
                <a16:creationId xmlns:a16="http://schemas.microsoft.com/office/drawing/2014/main" id="{DFEEA1D2-DDF9-5D5E-E425-B259A1966AF2}"/>
              </a:ext>
            </a:extLst>
          </p:cNvPr>
          <p:cNvSpPr/>
          <p:nvPr/>
        </p:nvSpPr>
        <p:spPr>
          <a:xfrm flipH="1">
            <a:off x="6739921" y="4877531"/>
            <a:ext cx="5286454" cy="1317273"/>
          </a:xfrm>
          <a:prstGeom prst="rtTriangl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Arial" panose="020B0604020202020204" pitchFamily="34" charset="0"/>
                <a:cs typeface="Arial" panose="020B0604020202020204" pitchFamily="34" charset="0"/>
              </a:rPr>
              <a:t>Dry season length variability </a:t>
            </a:r>
          </a:p>
        </p:txBody>
      </p:sp>
      <p:sp>
        <p:nvSpPr>
          <p:cNvPr id="30" name="Title 1">
            <a:extLst>
              <a:ext uri="{FF2B5EF4-FFF2-40B4-BE49-F238E27FC236}">
                <a16:creationId xmlns:a16="http://schemas.microsoft.com/office/drawing/2014/main" id="{B6F2056C-0290-C2D1-BF7D-79BA3B63E618}"/>
              </a:ext>
            </a:extLst>
          </p:cNvPr>
          <p:cNvSpPr>
            <a:spLocks noGrp="1"/>
          </p:cNvSpPr>
          <p:nvPr>
            <p:ph type="title"/>
          </p:nvPr>
        </p:nvSpPr>
        <p:spPr>
          <a:xfrm>
            <a:off x="0" y="1"/>
            <a:ext cx="12192000" cy="1191389"/>
          </a:xfrm>
        </p:spPr>
        <p:txBody>
          <a:bodyPr>
            <a:normAutofit/>
          </a:bodyPr>
          <a:lstStyle/>
          <a:p>
            <a:r>
              <a:rPr lang="en-KR" sz="3200" dirty="0">
                <a:latin typeface="Arial" panose="020B0604020202020204" pitchFamily="34" charset="0"/>
                <a:cs typeface="Arial" panose="020B0604020202020204" pitchFamily="34" charset="0"/>
              </a:rPr>
              <a:t>Our analysis identifies the presence of dry season length variability as an additional indicator of dengue incidence.</a:t>
            </a:r>
          </a:p>
        </p:txBody>
      </p:sp>
      <p:sp>
        <p:nvSpPr>
          <p:cNvPr id="10" name="Oval 9">
            <a:extLst>
              <a:ext uri="{FF2B5EF4-FFF2-40B4-BE49-F238E27FC236}">
                <a16:creationId xmlns:a16="http://schemas.microsoft.com/office/drawing/2014/main" id="{49062224-C678-E42A-7207-D0BAD4DB358D}"/>
              </a:ext>
            </a:extLst>
          </p:cNvPr>
          <p:cNvSpPr/>
          <p:nvPr/>
        </p:nvSpPr>
        <p:spPr>
          <a:xfrm>
            <a:off x="3354983" y="3569086"/>
            <a:ext cx="673375" cy="6733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400" dirty="0"/>
              <a:t>R</a:t>
            </a:r>
            <a:endParaRPr lang="en-KR" sz="2400" dirty="0"/>
          </a:p>
        </p:txBody>
      </p:sp>
      <p:sp>
        <p:nvSpPr>
          <p:cNvPr id="11" name="Oval 10">
            <a:extLst>
              <a:ext uri="{FF2B5EF4-FFF2-40B4-BE49-F238E27FC236}">
                <a16:creationId xmlns:a16="http://schemas.microsoft.com/office/drawing/2014/main" id="{FF4C86F6-F78B-C196-BCD7-DF69B0E8AF16}"/>
              </a:ext>
            </a:extLst>
          </p:cNvPr>
          <p:cNvSpPr/>
          <p:nvPr/>
        </p:nvSpPr>
        <p:spPr>
          <a:xfrm>
            <a:off x="4719200" y="4211580"/>
            <a:ext cx="673375" cy="67337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KR" sz="2400" dirty="0"/>
              <a:t>D</a:t>
            </a:r>
          </a:p>
        </p:txBody>
      </p:sp>
      <p:sp>
        <p:nvSpPr>
          <p:cNvPr id="12" name="Oval 11">
            <a:extLst>
              <a:ext uri="{FF2B5EF4-FFF2-40B4-BE49-F238E27FC236}">
                <a16:creationId xmlns:a16="http://schemas.microsoft.com/office/drawing/2014/main" id="{84281FDE-B3A1-C038-10AF-FBBFB3B077E8}"/>
              </a:ext>
            </a:extLst>
          </p:cNvPr>
          <p:cNvSpPr/>
          <p:nvPr/>
        </p:nvSpPr>
        <p:spPr>
          <a:xfrm>
            <a:off x="3354983" y="5037988"/>
            <a:ext cx="673375" cy="67337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KR" sz="2400" dirty="0"/>
              <a:t>T</a:t>
            </a:r>
          </a:p>
        </p:txBody>
      </p:sp>
      <p:pic>
        <p:nvPicPr>
          <p:cNvPr id="20" name="Graphic 19" descr="Arrow Right with solid fill">
            <a:extLst>
              <a:ext uri="{FF2B5EF4-FFF2-40B4-BE49-F238E27FC236}">
                <a16:creationId xmlns:a16="http://schemas.microsoft.com/office/drawing/2014/main" id="{0E9C4C44-F35E-EF0E-F5A9-069C42BA91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77521">
            <a:off x="4099607" y="3787144"/>
            <a:ext cx="699274" cy="673375"/>
          </a:xfrm>
          <a:prstGeom prst="rect">
            <a:avLst/>
          </a:prstGeom>
        </p:spPr>
      </p:pic>
      <p:pic>
        <p:nvPicPr>
          <p:cNvPr id="21" name="Graphic 20" descr="Arrow Right with solid fill">
            <a:extLst>
              <a:ext uri="{FF2B5EF4-FFF2-40B4-BE49-F238E27FC236}">
                <a16:creationId xmlns:a16="http://schemas.microsoft.com/office/drawing/2014/main" id="{88903BB1-AF38-38EF-43E3-161D276CEC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800000">
            <a:off x="4018606" y="4776407"/>
            <a:ext cx="699273" cy="673374"/>
          </a:xfrm>
          <a:prstGeom prst="rect">
            <a:avLst/>
          </a:prstGeom>
        </p:spPr>
      </p:pic>
      <p:sp>
        <p:nvSpPr>
          <p:cNvPr id="29" name="Oval 28">
            <a:extLst>
              <a:ext uri="{FF2B5EF4-FFF2-40B4-BE49-F238E27FC236}">
                <a16:creationId xmlns:a16="http://schemas.microsoft.com/office/drawing/2014/main" id="{89E0DB61-6A5A-B8C8-C7E7-11ECE1DC690D}"/>
              </a:ext>
            </a:extLst>
          </p:cNvPr>
          <p:cNvSpPr/>
          <p:nvPr/>
        </p:nvSpPr>
        <p:spPr>
          <a:xfrm>
            <a:off x="293089" y="3569086"/>
            <a:ext cx="673375" cy="6733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400" dirty="0"/>
              <a:t>R</a:t>
            </a:r>
            <a:endParaRPr lang="en-KR" sz="2400" dirty="0"/>
          </a:p>
        </p:txBody>
      </p:sp>
      <p:sp>
        <p:nvSpPr>
          <p:cNvPr id="31" name="Oval 30">
            <a:extLst>
              <a:ext uri="{FF2B5EF4-FFF2-40B4-BE49-F238E27FC236}">
                <a16:creationId xmlns:a16="http://schemas.microsoft.com/office/drawing/2014/main" id="{D228FBE4-D88D-79FE-7BA3-F25162874EC3}"/>
              </a:ext>
            </a:extLst>
          </p:cNvPr>
          <p:cNvSpPr/>
          <p:nvPr/>
        </p:nvSpPr>
        <p:spPr>
          <a:xfrm>
            <a:off x="1663209" y="4276853"/>
            <a:ext cx="673375" cy="67337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KR" sz="2400" dirty="0"/>
              <a:t>D</a:t>
            </a:r>
          </a:p>
        </p:txBody>
      </p:sp>
      <p:sp>
        <p:nvSpPr>
          <p:cNvPr id="32" name="Oval 31">
            <a:extLst>
              <a:ext uri="{FF2B5EF4-FFF2-40B4-BE49-F238E27FC236}">
                <a16:creationId xmlns:a16="http://schemas.microsoft.com/office/drawing/2014/main" id="{1090111B-AC39-1622-5E67-F77F177CB47C}"/>
              </a:ext>
            </a:extLst>
          </p:cNvPr>
          <p:cNvSpPr/>
          <p:nvPr/>
        </p:nvSpPr>
        <p:spPr>
          <a:xfrm>
            <a:off x="293089" y="5037988"/>
            <a:ext cx="673375" cy="67337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KR" sz="2400" dirty="0"/>
              <a:t>T</a:t>
            </a:r>
          </a:p>
        </p:txBody>
      </p:sp>
      <p:pic>
        <p:nvPicPr>
          <p:cNvPr id="34" name="Graphic 33" descr="Arrow Right with solid fill">
            <a:extLst>
              <a:ext uri="{FF2B5EF4-FFF2-40B4-BE49-F238E27FC236}">
                <a16:creationId xmlns:a16="http://schemas.microsoft.com/office/drawing/2014/main" id="{F74199B4-2279-E4F4-27C3-5D6E1B29B1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800000">
            <a:off x="969916" y="4792638"/>
            <a:ext cx="699273" cy="673374"/>
          </a:xfrm>
          <a:prstGeom prst="rect">
            <a:avLst/>
          </a:prstGeom>
        </p:spPr>
      </p:pic>
      <p:pic>
        <p:nvPicPr>
          <p:cNvPr id="35" name="Picture 2" descr="Notch Signaling Pathway | Cell Signaling Technology">
            <a:extLst>
              <a:ext uri="{FF2B5EF4-FFF2-40B4-BE49-F238E27FC236}">
                <a16:creationId xmlns:a16="http://schemas.microsoft.com/office/drawing/2014/main" id="{81410D2F-5068-0AD8-1702-A2CAC1E4EB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00000">
            <a:off x="1043927" y="4064443"/>
            <a:ext cx="648465" cy="215044"/>
          </a:xfrm>
          <a:prstGeom prst="rect">
            <a:avLst/>
          </a:prstGeom>
          <a:noFill/>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B3F24B9E-B950-F591-6865-113337131493}"/>
              </a:ext>
            </a:extLst>
          </p:cNvPr>
          <p:cNvSpPr/>
          <p:nvPr/>
        </p:nvSpPr>
        <p:spPr>
          <a:xfrm>
            <a:off x="10168833" y="3038590"/>
            <a:ext cx="530496" cy="5304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400" dirty="0"/>
              <a:t>R</a:t>
            </a:r>
            <a:endParaRPr lang="en-KR" sz="2400" dirty="0"/>
          </a:p>
        </p:txBody>
      </p:sp>
      <p:sp>
        <p:nvSpPr>
          <p:cNvPr id="39" name="Oval 38">
            <a:extLst>
              <a:ext uri="{FF2B5EF4-FFF2-40B4-BE49-F238E27FC236}">
                <a16:creationId xmlns:a16="http://schemas.microsoft.com/office/drawing/2014/main" id="{C1D0549E-6338-1084-55A9-197C19D4BFBF}"/>
              </a:ext>
            </a:extLst>
          </p:cNvPr>
          <p:cNvSpPr/>
          <p:nvPr/>
        </p:nvSpPr>
        <p:spPr>
          <a:xfrm>
            <a:off x="11285860" y="3624758"/>
            <a:ext cx="530496" cy="530496"/>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KR" sz="2400" dirty="0"/>
              <a:t>D</a:t>
            </a:r>
          </a:p>
        </p:txBody>
      </p:sp>
      <p:sp>
        <p:nvSpPr>
          <p:cNvPr id="40" name="Oval 39">
            <a:extLst>
              <a:ext uri="{FF2B5EF4-FFF2-40B4-BE49-F238E27FC236}">
                <a16:creationId xmlns:a16="http://schemas.microsoft.com/office/drawing/2014/main" id="{EA33BE3A-2A7C-9C4B-01AC-A3A16A3F489F}"/>
              </a:ext>
            </a:extLst>
          </p:cNvPr>
          <p:cNvSpPr/>
          <p:nvPr/>
        </p:nvSpPr>
        <p:spPr>
          <a:xfrm>
            <a:off x="10235781" y="4349811"/>
            <a:ext cx="530496" cy="53049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KR" sz="2400" dirty="0"/>
              <a:t>T</a:t>
            </a:r>
          </a:p>
        </p:txBody>
      </p:sp>
      <p:pic>
        <p:nvPicPr>
          <p:cNvPr id="41" name="Graphic 40" descr="Arrow Right with solid fill">
            <a:extLst>
              <a:ext uri="{FF2B5EF4-FFF2-40B4-BE49-F238E27FC236}">
                <a16:creationId xmlns:a16="http://schemas.microsoft.com/office/drawing/2014/main" id="{1EF5C591-FD31-06BC-2EDF-09187786F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77521">
            <a:off x="10762298" y="3178041"/>
            <a:ext cx="550900" cy="530496"/>
          </a:xfrm>
          <a:prstGeom prst="rect">
            <a:avLst/>
          </a:prstGeom>
        </p:spPr>
      </p:pic>
      <p:pic>
        <p:nvPicPr>
          <p:cNvPr id="42" name="Graphic 41" descr="Arrow Right with solid fill">
            <a:extLst>
              <a:ext uri="{FF2B5EF4-FFF2-40B4-BE49-F238E27FC236}">
                <a16:creationId xmlns:a16="http://schemas.microsoft.com/office/drawing/2014/main" id="{502834A1-294C-B392-7647-893A6CD10C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800000">
            <a:off x="10744095" y="4048520"/>
            <a:ext cx="550898" cy="530494"/>
          </a:xfrm>
          <a:prstGeom prst="rect">
            <a:avLst/>
          </a:prstGeom>
        </p:spPr>
      </p:pic>
      <p:sp>
        <p:nvSpPr>
          <p:cNvPr id="43" name="Oval 42">
            <a:extLst>
              <a:ext uri="{FF2B5EF4-FFF2-40B4-BE49-F238E27FC236}">
                <a16:creationId xmlns:a16="http://schemas.microsoft.com/office/drawing/2014/main" id="{9E171440-3243-C648-D69E-CEED5C5864DA}"/>
              </a:ext>
            </a:extLst>
          </p:cNvPr>
          <p:cNvSpPr/>
          <p:nvPr/>
        </p:nvSpPr>
        <p:spPr>
          <a:xfrm>
            <a:off x="6673914" y="3044635"/>
            <a:ext cx="530495" cy="53049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400" dirty="0"/>
              <a:t>R</a:t>
            </a:r>
            <a:endParaRPr lang="en-KR" sz="2400" dirty="0"/>
          </a:p>
        </p:txBody>
      </p:sp>
      <p:sp>
        <p:nvSpPr>
          <p:cNvPr id="44" name="Oval 43">
            <a:extLst>
              <a:ext uri="{FF2B5EF4-FFF2-40B4-BE49-F238E27FC236}">
                <a16:creationId xmlns:a16="http://schemas.microsoft.com/office/drawing/2014/main" id="{5D623018-AC2C-EE3E-18E9-E4C9C388135B}"/>
              </a:ext>
            </a:extLst>
          </p:cNvPr>
          <p:cNvSpPr/>
          <p:nvPr/>
        </p:nvSpPr>
        <p:spPr>
          <a:xfrm>
            <a:off x="7836869" y="3624758"/>
            <a:ext cx="530495" cy="530495"/>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KR" sz="2400" dirty="0"/>
              <a:t>D</a:t>
            </a:r>
          </a:p>
        </p:txBody>
      </p:sp>
      <p:sp>
        <p:nvSpPr>
          <p:cNvPr id="45" name="Oval 44">
            <a:extLst>
              <a:ext uri="{FF2B5EF4-FFF2-40B4-BE49-F238E27FC236}">
                <a16:creationId xmlns:a16="http://schemas.microsoft.com/office/drawing/2014/main" id="{EE92E946-07B3-4DFB-C687-B48DD9B74164}"/>
              </a:ext>
            </a:extLst>
          </p:cNvPr>
          <p:cNvSpPr/>
          <p:nvPr/>
        </p:nvSpPr>
        <p:spPr>
          <a:xfrm>
            <a:off x="6718766" y="4347036"/>
            <a:ext cx="530495" cy="530495"/>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KR" sz="2400" dirty="0"/>
              <a:t>T</a:t>
            </a:r>
          </a:p>
        </p:txBody>
      </p:sp>
      <p:pic>
        <p:nvPicPr>
          <p:cNvPr id="46" name="Graphic 45" descr="Arrow Right with solid fill">
            <a:extLst>
              <a:ext uri="{FF2B5EF4-FFF2-40B4-BE49-F238E27FC236}">
                <a16:creationId xmlns:a16="http://schemas.microsoft.com/office/drawing/2014/main" id="{2B91679D-872D-0806-7F65-F33F8F1EB8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800000">
            <a:off x="7216337" y="4013526"/>
            <a:ext cx="550898" cy="530494"/>
          </a:xfrm>
          <a:prstGeom prst="rect">
            <a:avLst/>
          </a:prstGeom>
        </p:spPr>
      </p:pic>
      <p:pic>
        <p:nvPicPr>
          <p:cNvPr id="47" name="Picture 2" descr="Notch Signaling Pathway | Cell Signaling Technology">
            <a:extLst>
              <a:ext uri="{FF2B5EF4-FFF2-40B4-BE49-F238E27FC236}">
                <a16:creationId xmlns:a16="http://schemas.microsoft.com/office/drawing/2014/main" id="{7B964FF8-1BF4-8314-CCA9-C8A3AFF6E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00000">
            <a:off x="7282564" y="3516808"/>
            <a:ext cx="510871" cy="16941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0962BB64-2A70-A3F8-A749-0E47AFBCA775}"/>
              </a:ext>
            </a:extLst>
          </p:cNvPr>
          <p:cNvSpPr/>
          <p:nvPr/>
        </p:nvSpPr>
        <p:spPr>
          <a:xfrm>
            <a:off x="146612" y="2684698"/>
            <a:ext cx="5449810" cy="37348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9" name="Rectangle 48">
            <a:extLst>
              <a:ext uri="{FF2B5EF4-FFF2-40B4-BE49-F238E27FC236}">
                <a16:creationId xmlns:a16="http://schemas.microsoft.com/office/drawing/2014/main" id="{703552FE-D4CD-7121-DAA8-257723B4E21D}"/>
              </a:ext>
            </a:extLst>
          </p:cNvPr>
          <p:cNvSpPr/>
          <p:nvPr/>
        </p:nvSpPr>
        <p:spPr>
          <a:xfrm>
            <a:off x="6395624" y="2694879"/>
            <a:ext cx="5754172" cy="37246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141287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83D518E1-4D2A-0F4A-8215-4BC963ED06B5}"/>
              </a:ext>
            </a:extLst>
          </p:cNvPr>
          <p:cNvSpPr txBox="1">
            <a:spLocks/>
          </p:cNvSpPr>
          <p:nvPr/>
        </p:nvSpPr>
        <p:spPr>
          <a:xfrm>
            <a:off x="235266" y="-241779"/>
            <a:ext cx="11743686" cy="1325563"/>
          </a:xfrm>
          <a:prstGeom prst="rect">
            <a:avLst/>
          </a:prstGeom>
        </p:spPr>
        <p:txBody>
          <a:bodyPr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KR" sz="2800" dirty="0"/>
              <a:t>Some well-known inference methods </a:t>
            </a:r>
          </a:p>
        </p:txBody>
      </p:sp>
      <p:cxnSp>
        <p:nvCxnSpPr>
          <p:cNvPr id="30" name="Straight Connector 29">
            <a:extLst>
              <a:ext uri="{FF2B5EF4-FFF2-40B4-BE49-F238E27FC236}">
                <a16:creationId xmlns:a16="http://schemas.microsoft.com/office/drawing/2014/main" id="{7542DB46-2D25-1840-AF33-BA026EA04586}"/>
              </a:ext>
            </a:extLst>
          </p:cNvPr>
          <p:cNvCxnSpPr>
            <a:cxnSpLocks/>
          </p:cNvCxnSpPr>
          <p:nvPr/>
        </p:nvCxnSpPr>
        <p:spPr>
          <a:xfrm>
            <a:off x="208134" y="841804"/>
            <a:ext cx="117436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CA6CC19-A3F0-3249-8BC4-16C9C519DDB2}"/>
              </a:ext>
            </a:extLst>
          </p:cNvPr>
          <p:cNvGrpSpPr/>
          <p:nvPr/>
        </p:nvGrpSpPr>
        <p:grpSpPr>
          <a:xfrm>
            <a:off x="3863130" y="2237578"/>
            <a:ext cx="1420894" cy="1089221"/>
            <a:chOff x="7070888" y="1749969"/>
            <a:chExt cx="2046700" cy="1568948"/>
          </a:xfrm>
        </p:grpSpPr>
        <p:sp>
          <p:nvSpPr>
            <p:cNvPr id="70" name="Oval 69">
              <a:extLst>
                <a:ext uri="{FF2B5EF4-FFF2-40B4-BE49-F238E27FC236}">
                  <a16:creationId xmlns:a16="http://schemas.microsoft.com/office/drawing/2014/main" id="{E4130977-AE53-1042-A6DD-E34E4B5EE059}"/>
                </a:ext>
              </a:extLst>
            </p:cNvPr>
            <p:cNvSpPr/>
            <p:nvPr/>
          </p:nvSpPr>
          <p:spPr>
            <a:xfrm>
              <a:off x="7838345" y="1749969"/>
              <a:ext cx="511786" cy="511786"/>
            </a:xfrm>
            <a:prstGeom prst="ellipse">
              <a:avLst/>
            </a:prstGeom>
            <a:noFill/>
            <a:ln w="38100">
              <a:solidFill>
                <a:schemeClr val="tx1"/>
              </a:solidFill>
              <a:tailEnd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2000" dirty="0">
                  <a:solidFill>
                    <a:schemeClr val="tx1"/>
                  </a:solidFill>
                </a:rPr>
                <a:t>B</a:t>
              </a:r>
            </a:p>
          </p:txBody>
        </p:sp>
        <p:grpSp>
          <p:nvGrpSpPr>
            <p:cNvPr id="71" name="Group 70">
              <a:extLst>
                <a:ext uri="{FF2B5EF4-FFF2-40B4-BE49-F238E27FC236}">
                  <a16:creationId xmlns:a16="http://schemas.microsoft.com/office/drawing/2014/main" id="{B599812F-2A94-B940-8695-0F77065160D2}"/>
                </a:ext>
              </a:extLst>
            </p:cNvPr>
            <p:cNvGrpSpPr/>
            <p:nvPr/>
          </p:nvGrpSpPr>
          <p:grpSpPr>
            <a:xfrm>
              <a:off x="7070888" y="2807131"/>
              <a:ext cx="2046700" cy="511786"/>
              <a:chOff x="9745110" y="9056934"/>
              <a:chExt cx="3963537" cy="991100"/>
            </a:xfrm>
          </p:grpSpPr>
          <p:sp>
            <p:nvSpPr>
              <p:cNvPr id="75" name="Oval 74">
                <a:extLst>
                  <a:ext uri="{FF2B5EF4-FFF2-40B4-BE49-F238E27FC236}">
                    <a16:creationId xmlns:a16="http://schemas.microsoft.com/office/drawing/2014/main" id="{B46B311F-AB61-B949-9416-BD99D3432C21}"/>
                  </a:ext>
                </a:extLst>
              </p:cNvPr>
              <p:cNvSpPr/>
              <p:nvPr/>
            </p:nvSpPr>
            <p:spPr>
              <a:xfrm>
                <a:off x="9745110" y="9056934"/>
                <a:ext cx="991100" cy="991100"/>
              </a:xfrm>
              <a:prstGeom prst="ellipse">
                <a:avLst/>
              </a:prstGeom>
              <a:noFill/>
              <a:ln w="38100">
                <a:solidFill>
                  <a:schemeClr val="tx1"/>
                </a:solidFill>
                <a:tailEnd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2000" dirty="0">
                    <a:solidFill>
                      <a:schemeClr val="tx1"/>
                    </a:solidFill>
                  </a:rPr>
                  <a:t>A</a:t>
                </a:r>
                <a:endParaRPr lang="en-KR" sz="1000" dirty="0">
                  <a:solidFill>
                    <a:schemeClr val="tx1"/>
                  </a:solidFill>
                </a:endParaRPr>
              </a:p>
            </p:txBody>
          </p:sp>
          <p:sp>
            <p:nvSpPr>
              <p:cNvPr id="76" name="Oval 75">
                <a:extLst>
                  <a:ext uri="{FF2B5EF4-FFF2-40B4-BE49-F238E27FC236}">
                    <a16:creationId xmlns:a16="http://schemas.microsoft.com/office/drawing/2014/main" id="{F0AEE7ED-FF65-A447-9269-67F2E1BF4764}"/>
                  </a:ext>
                </a:extLst>
              </p:cNvPr>
              <p:cNvSpPr/>
              <p:nvPr/>
            </p:nvSpPr>
            <p:spPr>
              <a:xfrm>
                <a:off x="12717547" y="9056934"/>
                <a:ext cx="991100" cy="991100"/>
              </a:xfrm>
              <a:prstGeom prst="ellipse">
                <a:avLst/>
              </a:prstGeom>
              <a:noFill/>
              <a:ln w="38100">
                <a:solidFill>
                  <a:schemeClr val="tx1"/>
                </a:solidFill>
                <a:tailEnd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2000" dirty="0">
                    <a:solidFill>
                      <a:schemeClr val="tx1"/>
                    </a:solidFill>
                  </a:rPr>
                  <a:t>C</a:t>
                </a:r>
              </a:p>
            </p:txBody>
          </p:sp>
        </p:grpSp>
        <p:cxnSp>
          <p:nvCxnSpPr>
            <p:cNvPr id="72" name="Straight Connector 71">
              <a:extLst>
                <a:ext uri="{FF2B5EF4-FFF2-40B4-BE49-F238E27FC236}">
                  <a16:creationId xmlns:a16="http://schemas.microsoft.com/office/drawing/2014/main" id="{80A3B793-822F-6F4E-AE19-C4FC1C328174}"/>
                </a:ext>
              </a:extLst>
            </p:cNvPr>
            <p:cNvCxnSpPr>
              <a:cxnSpLocks/>
            </p:cNvCxnSpPr>
            <p:nvPr/>
          </p:nvCxnSpPr>
          <p:spPr>
            <a:xfrm flipV="1">
              <a:off x="7558123" y="2288141"/>
              <a:ext cx="344381" cy="496615"/>
            </a:xfrm>
            <a:prstGeom prst="line">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1D75E8-9320-A34E-9596-FA79C6FF24F6}"/>
                </a:ext>
              </a:extLst>
            </p:cNvPr>
            <p:cNvCxnSpPr>
              <a:cxnSpLocks/>
            </p:cNvCxnSpPr>
            <p:nvPr/>
          </p:nvCxnSpPr>
          <p:spPr>
            <a:xfrm>
              <a:off x="8308604" y="2288141"/>
              <a:ext cx="344381" cy="496615"/>
            </a:xfrm>
            <a:prstGeom prst="line">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276F505-11CA-E844-9408-9D6C6817FFCD}"/>
                </a:ext>
              </a:extLst>
            </p:cNvPr>
            <p:cNvCxnSpPr>
              <a:cxnSpLocks/>
            </p:cNvCxnSpPr>
            <p:nvPr/>
          </p:nvCxnSpPr>
          <p:spPr>
            <a:xfrm>
              <a:off x="7668155" y="3068568"/>
              <a:ext cx="852166" cy="0"/>
            </a:xfrm>
            <a:prstGeom prst="line">
              <a:avLst/>
            </a:prstGeom>
            <a:ln w="38100">
              <a:solidFill>
                <a:srgbClr val="FF0000"/>
              </a:solidFill>
              <a:prstDash val="dash"/>
              <a:tailEnd type="triangle" w="lg" len="med"/>
            </a:ln>
          </p:spPr>
          <p:style>
            <a:lnRef idx="1">
              <a:schemeClr val="accent1"/>
            </a:lnRef>
            <a:fillRef idx="0">
              <a:schemeClr val="accent1"/>
            </a:fillRef>
            <a:effectRef idx="0">
              <a:schemeClr val="accent1"/>
            </a:effectRef>
            <a:fontRef idx="minor">
              <a:schemeClr val="tx1"/>
            </a:fontRef>
          </p:style>
        </p:cxnSp>
      </p:grpSp>
      <p:pic>
        <p:nvPicPr>
          <p:cNvPr id="80" name="Picture 1" descr="page7image55714128">
            <a:extLst>
              <a:ext uri="{FF2B5EF4-FFF2-40B4-BE49-F238E27FC236}">
                <a16:creationId xmlns:a16="http://schemas.microsoft.com/office/drawing/2014/main" id="{453B3BF0-0EBC-7E47-85C9-E130AA207D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2" t="76638" r="40432"/>
          <a:stretch/>
        </p:blipFill>
        <p:spPr bwMode="auto">
          <a:xfrm>
            <a:off x="332683" y="2359566"/>
            <a:ext cx="2921681" cy="1263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23B5DB-A07C-8646-B941-E7861DBA2F0F}"/>
              </a:ext>
            </a:extLst>
          </p:cNvPr>
          <p:cNvSpPr txBox="1"/>
          <p:nvPr/>
        </p:nvSpPr>
        <p:spPr>
          <a:xfrm>
            <a:off x="1364403" y="3623166"/>
            <a:ext cx="1055802" cy="307777"/>
          </a:xfrm>
          <a:prstGeom prst="rect">
            <a:avLst/>
          </a:prstGeom>
          <a:noFill/>
        </p:spPr>
        <p:txBody>
          <a:bodyPr wrap="none" rtlCol="0">
            <a:spAutoFit/>
          </a:bodyPr>
          <a:lstStyle/>
          <a:p>
            <a:r>
              <a:rPr lang="en-KR" sz="1400" b="1" dirty="0"/>
              <a:t>synchrony</a:t>
            </a:r>
          </a:p>
        </p:txBody>
      </p:sp>
      <p:sp>
        <p:nvSpPr>
          <p:cNvPr id="82" name="TextBox 81">
            <a:extLst>
              <a:ext uri="{FF2B5EF4-FFF2-40B4-BE49-F238E27FC236}">
                <a16:creationId xmlns:a16="http://schemas.microsoft.com/office/drawing/2014/main" id="{9E3D4ED1-663E-6449-8E4A-D72390AE5C8C}"/>
              </a:ext>
            </a:extLst>
          </p:cNvPr>
          <p:cNvSpPr txBox="1"/>
          <p:nvPr/>
        </p:nvSpPr>
        <p:spPr>
          <a:xfrm>
            <a:off x="3863130" y="3621005"/>
            <a:ext cx="1390830" cy="307777"/>
          </a:xfrm>
          <a:prstGeom prst="rect">
            <a:avLst/>
          </a:prstGeom>
          <a:noFill/>
        </p:spPr>
        <p:txBody>
          <a:bodyPr wrap="none" rtlCol="0">
            <a:spAutoFit/>
          </a:bodyPr>
          <a:lstStyle/>
          <a:p>
            <a:r>
              <a:rPr lang="en-US" sz="1400" b="1" dirty="0"/>
              <a:t>I</a:t>
            </a:r>
            <a:r>
              <a:rPr lang="en-KR" sz="1400" b="1" dirty="0"/>
              <a:t>ndirect effect</a:t>
            </a:r>
          </a:p>
        </p:txBody>
      </p:sp>
      <p:sp>
        <p:nvSpPr>
          <p:cNvPr id="83" name="TextBox 82">
            <a:extLst>
              <a:ext uri="{FF2B5EF4-FFF2-40B4-BE49-F238E27FC236}">
                <a16:creationId xmlns:a16="http://schemas.microsoft.com/office/drawing/2014/main" id="{7CD7F236-1CE5-154B-957E-53476F268865}"/>
              </a:ext>
            </a:extLst>
          </p:cNvPr>
          <p:cNvSpPr txBox="1"/>
          <p:nvPr/>
        </p:nvSpPr>
        <p:spPr>
          <a:xfrm>
            <a:off x="208135" y="918338"/>
            <a:ext cx="5708572" cy="1254511"/>
          </a:xfrm>
          <a:prstGeom prst="rect">
            <a:avLst/>
          </a:prstGeom>
          <a:noFill/>
        </p:spPr>
        <p:txBody>
          <a:bodyPr wrap="square">
            <a:spAutoFit/>
          </a:bodyPr>
          <a:lstStyle/>
          <a:p>
            <a:pPr>
              <a:lnSpc>
                <a:spcPct val="120000"/>
              </a:lnSpc>
            </a:pPr>
            <a:r>
              <a:rPr lang="en-US" sz="1600" b="1" dirty="0">
                <a:ea typeface="Cambria Math" panose="02040503050406030204" pitchFamily="18" charset="0"/>
                <a:cs typeface="Calibri" panose="020F0502020204030204" pitchFamily="34" charset="0"/>
              </a:rPr>
              <a:t>MODEL-FREE METHODS</a:t>
            </a:r>
          </a:p>
          <a:p>
            <a:pPr>
              <a:lnSpc>
                <a:spcPct val="120000"/>
              </a:lnSpc>
            </a:pPr>
            <a:r>
              <a:rPr lang="en-US" sz="1600" b="1" dirty="0">
                <a:ea typeface="Cambria Math" panose="02040503050406030204" pitchFamily="18" charset="0"/>
                <a:cs typeface="Calibri" panose="020F0502020204030204" pitchFamily="34" charset="0"/>
              </a:rPr>
              <a:t>- Granger Causality (GC) : 2003 Nobel Prize in Economic Sciences </a:t>
            </a:r>
          </a:p>
          <a:p>
            <a:pPr>
              <a:lnSpc>
                <a:spcPct val="120000"/>
              </a:lnSpc>
            </a:pPr>
            <a:r>
              <a:rPr lang="en-US" sz="1600" b="1" dirty="0">
                <a:ea typeface="Cambria Math" panose="02040503050406030204" pitchFamily="18" charset="0"/>
                <a:cs typeface="Calibri" panose="020F0502020204030204" pitchFamily="34" charset="0"/>
              </a:rPr>
              <a:t>- Convergent Cross Mapping (CCM) : Sugihara et al., 2012, SCIENCE, over 1500 citations </a:t>
            </a:r>
          </a:p>
        </p:txBody>
      </p:sp>
      <p:sp>
        <p:nvSpPr>
          <p:cNvPr id="100" name="TextBox 99">
            <a:extLst>
              <a:ext uri="{FF2B5EF4-FFF2-40B4-BE49-F238E27FC236}">
                <a16:creationId xmlns:a16="http://schemas.microsoft.com/office/drawing/2014/main" id="{94B3BB7B-82C1-D442-BBF7-DE5FF0F87E75}"/>
              </a:ext>
            </a:extLst>
          </p:cNvPr>
          <p:cNvSpPr txBox="1"/>
          <p:nvPr/>
        </p:nvSpPr>
        <p:spPr>
          <a:xfrm>
            <a:off x="2220918" y="5937761"/>
            <a:ext cx="8155463" cy="456535"/>
          </a:xfrm>
          <a:prstGeom prst="rect">
            <a:avLst/>
          </a:prstGeom>
          <a:noFill/>
        </p:spPr>
        <p:txBody>
          <a:bodyPr wrap="square" anchor="ctr">
            <a:spAutoFit/>
          </a:bodyPr>
          <a:lstStyle/>
          <a:p>
            <a:pPr algn="ctr">
              <a:lnSpc>
                <a:spcPct val="150000"/>
              </a:lnSpc>
            </a:pPr>
            <a:r>
              <a:rPr lang="en-US" b="1" dirty="0">
                <a:solidFill>
                  <a:srgbClr val="0432FF"/>
                </a:solidFill>
                <a:ea typeface="Cambria Math" panose="02040503050406030204" pitchFamily="18" charset="0"/>
                <a:cs typeface="Calibri" panose="020F0502020204030204" pitchFamily="34" charset="0"/>
              </a:rPr>
              <a:t>General ODE-based Inference (GOBI)* is broadly applicable &amp; accurate. </a:t>
            </a:r>
          </a:p>
        </p:txBody>
      </p:sp>
      <p:sp>
        <p:nvSpPr>
          <p:cNvPr id="3" name="TextBox 2">
            <a:extLst>
              <a:ext uri="{FF2B5EF4-FFF2-40B4-BE49-F238E27FC236}">
                <a16:creationId xmlns:a16="http://schemas.microsoft.com/office/drawing/2014/main" id="{1F0F7EBF-ECE6-E393-4462-CDDDF37862C7}"/>
              </a:ext>
            </a:extLst>
          </p:cNvPr>
          <p:cNvSpPr txBox="1"/>
          <p:nvPr/>
        </p:nvSpPr>
        <p:spPr>
          <a:xfrm>
            <a:off x="8635524" y="6555363"/>
            <a:ext cx="3257751" cy="276999"/>
          </a:xfrm>
          <a:prstGeom prst="rect">
            <a:avLst/>
          </a:prstGeom>
          <a:noFill/>
        </p:spPr>
        <p:txBody>
          <a:bodyPr wrap="none" rtlCol="0">
            <a:spAutoFit/>
          </a:bodyPr>
          <a:lstStyle/>
          <a:p>
            <a:r>
              <a:rPr lang="en-KR" sz="1200" dirty="0"/>
              <a:t>*Park, S.H., Ha, S. &amp; Kim, J.K., </a:t>
            </a:r>
            <a:r>
              <a:rPr lang="en-KR" sz="1200" i="1" dirty="0"/>
              <a:t>Nat Commun</a:t>
            </a:r>
            <a:r>
              <a:rPr lang="en-KR" sz="1200" dirty="0"/>
              <a:t>, 2023</a:t>
            </a:r>
          </a:p>
        </p:txBody>
      </p:sp>
      <p:pic>
        <p:nvPicPr>
          <p:cNvPr id="6" name="Picture 5">
            <a:extLst>
              <a:ext uri="{FF2B5EF4-FFF2-40B4-BE49-F238E27FC236}">
                <a16:creationId xmlns:a16="http://schemas.microsoft.com/office/drawing/2014/main" id="{8FC36152-6484-68AC-13A3-52D3CCC5976E}"/>
              </a:ext>
            </a:extLst>
          </p:cNvPr>
          <p:cNvPicPr>
            <a:picLocks noChangeAspect="1"/>
          </p:cNvPicPr>
          <p:nvPr/>
        </p:nvPicPr>
        <p:blipFill>
          <a:blip r:embed="rId4"/>
          <a:stretch>
            <a:fillRect/>
          </a:stretch>
        </p:blipFill>
        <p:spPr>
          <a:xfrm>
            <a:off x="6298650" y="1454526"/>
            <a:ext cx="1860360" cy="1107647"/>
          </a:xfrm>
          <a:prstGeom prst="rect">
            <a:avLst/>
          </a:prstGeom>
        </p:spPr>
      </p:pic>
      <p:sp>
        <p:nvSpPr>
          <p:cNvPr id="7" name="TextBox 6">
            <a:extLst>
              <a:ext uri="{FF2B5EF4-FFF2-40B4-BE49-F238E27FC236}">
                <a16:creationId xmlns:a16="http://schemas.microsoft.com/office/drawing/2014/main" id="{60037EF1-17D9-150B-BC21-B54CFE53AF94}"/>
              </a:ext>
            </a:extLst>
          </p:cNvPr>
          <p:cNvSpPr txBox="1"/>
          <p:nvPr/>
        </p:nvSpPr>
        <p:spPr>
          <a:xfrm>
            <a:off x="6559004" y="1188960"/>
            <a:ext cx="1398653" cy="276999"/>
          </a:xfrm>
          <a:prstGeom prst="rect">
            <a:avLst/>
          </a:prstGeom>
          <a:noFill/>
        </p:spPr>
        <p:txBody>
          <a:bodyPr wrap="none" rtlCol="0">
            <a:spAutoFit/>
          </a:bodyPr>
          <a:lstStyle/>
          <a:p>
            <a:r>
              <a:rPr lang="en-KR" sz="1200" b="1" dirty="0"/>
              <a:t>Time-series data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BE2443-33CB-0D4E-D725-BCA87BD25EA3}"/>
                  </a:ext>
                </a:extLst>
              </p:cNvPr>
              <p:cNvSpPr txBox="1"/>
              <p:nvPr/>
            </p:nvSpPr>
            <p:spPr>
              <a:xfrm>
                <a:off x="6736022" y="2942300"/>
                <a:ext cx="1159741" cy="1051826"/>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f>
                        <m:fPr>
                          <m:ctrlPr>
                            <a:rPr lang="en-KR" sz="1200" i="1" smtClean="0">
                              <a:latin typeface="Cambria Math" panose="02040503050406030204" pitchFamily="18" charset="0"/>
                            </a:rPr>
                          </m:ctrlPr>
                        </m:fPr>
                        <m:num>
                          <m:r>
                            <a:rPr lang="en-US" sz="1200" b="0" i="1" smtClean="0">
                              <a:latin typeface="Cambria Math" panose="02040503050406030204" pitchFamily="18" charset="0"/>
                            </a:rPr>
                            <m:t>𝑑</m:t>
                          </m:r>
                          <m:r>
                            <a:rPr lang="en-US" sz="1200" b="0" i="1" smtClean="0">
                              <a:solidFill>
                                <a:srgbClr val="ED018C"/>
                              </a:solidFill>
                              <a:latin typeface="Cambria Math" panose="02040503050406030204" pitchFamily="18" charset="0"/>
                            </a:rPr>
                            <m:t>𝑥</m:t>
                          </m:r>
                        </m:num>
                        <m:den>
                          <m:r>
                            <a:rPr lang="en-US" sz="1200" b="0" i="1" smtClean="0">
                              <a:latin typeface="Cambria Math" panose="02040503050406030204" pitchFamily="18" charset="0"/>
                            </a:rPr>
                            <m:t>𝑑𝑡</m:t>
                          </m:r>
                        </m:den>
                      </m:f>
                      <m:r>
                        <a:rPr lang="en-US" sz="1200" b="0" i="1" smtClean="0">
                          <a:latin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𝛼</m:t>
                      </m:r>
                      <m:r>
                        <a:rPr lang="en-US" sz="1200" b="0" i="1" smtClean="0">
                          <a:solidFill>
                            <a:srgbClr val="ED018C"/>
                          </a:solidFill>
                          <a:latin typeface="Cambria Math" panose="02040503050406030204" pitchFamily="18" charset="0"/>
                          <a:ea typeface="Cambria Math" panose="02040503050406030204" pitchFamily="18" charset="0"/>
                        </a:rPr>
                        <m:t>𝑥</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𝛽</m:t>
                      </m:r>
                      <m:r>
                        <a:rPr lang="en-US" sz="1200" b="0" i="1" smtClean="0">
                          <a:solidFill>
                            <a:srgbClr val="ED018C"/>
                          </a:solidFill>
                          <a:latin typeface="Cambria Math" panose="02040503050406030204" pitchFamily="18" charset="0"/>
                          <a:ea typeface="Cambria Math" panose="02040503050406030204" pitchFamily="18" charset="0"/>
                        </a:rPr>
                        <m:t>𝑥</m:t>
                      </m:r>
                      <m:r>
                        <a:rPr lang="en-US" sz="1200" b="0" i="1" smtClean="0">
                          <a:solidFill>
                            <a:srgbClr val="01AFEF"/>
                          </a:solidFill>
                          <a:latin typeface="Cambria Math" panose="02040503050406030204" pitchFamily="18" charset="0"/>
                          <a:ea typeface="Cambria Math" panose="02040503050406030204" pitchFamily="18" charset="0"/>
                        </a:rPr>
                        <m:t>𝑦</m:t>
                      </m:r>
                    </m:oMath>
                  </m:oMathPara>
                </a14:m>
                <a:endParaRPr lang="en-US" sz="1200" b="0" dirty="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f>
                        <m:fPr>
                          <m:ctrlPr>
                            <a:rPr lang="en-KR" sz="1200" i="1" smtClean="0">
                              <a:latin typeface="Cambria Math" panose="02040503050406030204" pitchFamily="18" charset="0"/>
                            </a:rPr>
                          </m:ctrlPr>
                        </m:fPr>
                        <m:num>
                          <m:r>
                            <a:rPr lang="en-US" sz="1200" b="0" i="1" smtClean="0">
                              <a:latin typeface="Cambria Math" panose="02040503050406030204" pitchFamily="18" charset="0"/>
                            </a:rPr>
                            <m:t>𝑑</m:t>
                          </m:r>
                          <m:r>
                            <a:rPr lang="en-US" sz="1200" b="0" i="1" smtClean="0">
                              <a:solidFill>
                                <a:srgbClr val="01AFEF"/>
                              </a:solidFill>
                              <a:latin typeface="Cambria Math" panose="02040503050406030204" pitchFamily="18" charset="0"/>
                            </a:rPr>
                            <m:t>𝑦</m:t>
                          </m:r>
                        </m:num>
                        <m:den>
                          <m:r>
                            <a:rPr lang="en-US" sz="1200" b="0" i="1" smtClean="0">
                              <a:latin typeface="Cambria Math" panose="02040503050406030204" pitchFamily="18" charset="0"/>
                            </a:rPr>
                            <m:t>𝑑𝑡</m:t>
                          </m:r>
                        </m:den>
                      </m:f>
                      <m:r>
                        <a:rPr lang="en-US" sz="1200" b="0" i="1" smtClean="0">
                          <a:latin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𝛿</m:t>
                      </m:r>
                      <m:r>
                        <a:rPr lang="en-US" sz="1200" b="0" i="1" smtClean="0">
                          <a:solidFill>
                            <a:srgbClr val="ED018C"/>
                          </a:solidFill>
                          <a:latin typeface="Cambria Math" panose="02040503050406030204" pitchFamily="18" charset="0"/>
                          <a:ea typeface="Cambria Math" panose="02040503050406030204" pitchFamily="18" charset="0"/>
                        </a:rPr>
                        <m:t>𝑥</m:t>
                      </m:r>
                      <m:r>
                        <a:rPr lang="en-US" sz="1200" b="0" i="1" smtClean="0">
                          <a:solidFill>
                            <a:srgbClr val="01AFEF"/>
                          </a:solidFill>
                          <a:latin typeface="Cambria Math" panose="02040503050406030204" pitchFamily="18" charset="0"/>
                          <a:ea typeface="Cambria Math" panose="02040503050406030204" pitchFamily="18" charset="0"/>
                        </a:rPr>
                        <m:t>𝑦</m:t>
                      </m:r>
                      <m:r>
                        <a:rPr lang="en-US" sz="1200" b="0" i="1" smtClean="0">
                          <a:latin typeface="Cambria Math" panose="02040503050406030204" pitchFamily="18" charset="0"/>
                          <a:ea typeface="Cambria Math" panose="02040503050406030204" pitchFamily="18" charset="0"/>
                        </a:rPr>
                        <m:t> − </m:t>
                      </m:r>
                      <m:r>
                        <a:rPr lang="en-US" sz="1200" b="0" i="1" smtClean="0">
                          <a:latin typeface="Cambria Math" panose="02040503050406030204" pitchFamily="18" charset="0"/>
                          <a:ea typeface="Cambria Math" panose="02040503050406030204" pitchFamily="18" charset="0"/>
                        </a:rPr>
                        <m:t>𝛾</m:t>
                      </m:r>
                      <m:r>
                        <a:rPr lang="en-US" sz="1200" b="0" i="1" smtClean="0">
                          <a:solidFill>
                            <a:srgbClr val="01AFEF"/>
                          </a:solidFill>
                          <a:latin typeface="Cambria Math" panose="02040503050406030204" pitchFamily="18" charset="0"/>
                          <a:ea typeface="Cambria Math" panose="02040503050406030204" pitchFamily="18" charset="0"/>
                        </a:rPr>
                        <m:t>𝑦</m:t>
                      </m:r>
                    </m:oMath>
                  </m:oMathPara>
                </a14:m>
                <a:endParaRPr lang="en-KR" sz="1200" dirty="0"/>
              </a:p>
            </p:txBody>
          </p:sp>
        </mc:Choice>
        <mc:Fallback xmlns="">
          <p:sp>
            <p:nvSpPr>
              <p:cNvPr id="10" name="TextBox 9">
                <a:extLst>
                  <a:ext uri="{FF2B5EF4-FFF2-40B4-BE49-F238E27FC236}">
                    <a16:creationId xmlns:a16="http://schemas.microsoft.com/office/drawing/2014/main" id="{6CBE2443-33CB-0D4E-D725-BCA87BD25EA3}"/>
                  </a:ext>
                </a:extLst>
              </p:cNvPr>
              <p:cNvSpPr txBox="1">
                <a:spLocks noRot="1" noChangeAspect="1" noMove="1" noResize="1" noEditPoints="1" noAdjustHandles="1" noChangeArrowheads="1" noChangeShapeType="1" noTextEdit="1"/>
              </p:cNvSpPr>
              <p:nvPr/>
            </p:nvSpPr>
            <p:spPr>
              <a:xfrm>
                <a:off x="6736022" y="2942300"/>
                <a:ext cx="1159741" cy="1051826"/>
              </a:xfrm>
              <a:prstGeom prst="rect">
                <a:avLst/>
              </a:prstGeom>
              <a:blipFill>
                <a:blip r:embed="rId6"/>
                <a:stretch>
                  <a:fillRect l="-2174" r="-2174"/>
                </a:stretch>
              </a:blipFill>
            </p:spPr>
            <p:txBody>
              <a:bodyPr/>
              <a:lstStyle/>
              <a:p>
                <a:r>
                  <a:rPr lang="en-KR">
                    <a:noFill/>
                  </a:rPr>
                  <a:t> </a:t>
                </a:r>
              </a:p>
            </p:txBody>
          </p:sp>
        </mc:Fallback>
      </mc:AlternateContent>
      <p:sp>
        <p:nvSpPr>
          <p:cNvPr id="14" name="Right Arrow 13">
            <a:extLst>
              <a:ext uri="{FF2B5EF4-FFF2-40B4-BE49-F238E27FC236}">
                <a16:creationId xmlns:a16="http://schemas.microsoft.com/office/drawing/2014/main" id="{2B6E1420-8A05-071F-4ABB-DA857F610262}"/>
              </a:ext>
            </a:extLst>
          </p:cNvPr>
          <p:cNvSpPr/>
          <p:nvPr/>
        </p:nvSpPr>
        <p:spPr>
          <a:xfrm>
            <a:off x="8547904" y="2433911"/>
            <a:ext cx="1816822" cy="444034"/>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050"/>
          </a:p>
        </p:txBody>
      </p:sp>
      <p:sp>
        <p:nvSpPr>
          <p:cNvPr id="15" name="TextBox 14">
            <a:extLst>
              <a:ext uri="{FF2B5EF4-FFF2-40B4-BE49-F238E27FC236}">
                <a16:creationId xmlns:a16="http://schemas.microsoft.com/office/drawing/2014/main" id="{ED802408-EA78-9D2E-6B8A-1119AAA5426D}"/>
              </a:ext>
            </a:extLst>
          </p:cNvPr>
          <p:cNvSpPr txBox="1"/>
          <p:nvPr/>
        </p:nvSpPr>
        <p:spPr>
          <a:xfrm>
            <a:off x="8588768" y="2523021"/>
            <a:ext cx="1569660" cy="253916"/>
          </a:xfrm>
          <a:prstGeom prst="rect">
            <a:avLst/>
          </a:prstGeom>
          <a:noFill/>
        </p:spPr>
        <p:txBody>
          <a:bodyPr wrap="none" rtlCol="0">
            <a:spAutoFit/>
          </a:bodyPr>
          <a:lstStyle/>
          <a:p>
            <a:r>
              <a:rPr lang="en-US" sz="1050" b="1" dirty="0"/>
              <a:t>P</a:t>
            </a:r>
            <a:r>
              <a:rPr lang="en-KR" sz="1050" b="1" dirty="0"/>
              <a:t>arameter estimation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5BE8A06-FE94-87C2-9C31-949CD7084415}"/>
                  </a:ext>
                </a:extLst>
              </p:cNvPr>
              <p:cNvSpPr txBox="1"/>
              <p:nvPr/>
            </p:nvSpPr>
            <p:spPr>
              <a:xfrm>
                <a:off x="9049976" y="2132293"/>
                <a:ext cx="617157"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KR" sz="1200" b="1" i="1" smtClean="0">
                          <a:latin typeface="Cambria Math" panose="02040503050406030204" pitchFamily="18" charset="0"/>
                          <a:ea typeface="Cambria Math" panose="02040503050406030204" pitchFamily="18" charset="0"/>
                        </a:rPr>
                        <m:t>𝜶</m:t>
                      </m:r>
                      <m:r>
                        <a:rPr lang="en-US" sz="1200" b="1" i="1" smtClean="0">
                          <a:latin typeface="Cambria Math" panose="02040503050406030204" pitchFamily="18" charset="0"/>
                          <a:ea typeface="Cambria Math" panose="02040503050406030204" pitchFamily="18" charset="0"/>
                        </a:rPr>
                        <m:t>, </m:t>
                      </m:r>
                      <m:r>
                        <a:rPr lang="en-KR" sz="1200" b="1" i="1" smtClean="0">
                          <a:latin typeface="Cambria Math" panose="02040503050406030204" pitchFamily="18" charset="0"/>
                          <a:ea typeface="Cambria Math" panose="02040503050406030204" pitchFamily="18" charset="0"/>
                        </a:rPr>
                        <m:t>𝜷</m:t>
                      </m:r>
                      <m:r>
                        <a:rPr lang="en-US" sz="1200" b="1" i="1" smtClean="0">
                          <a:latin typeface="Cambria Math" panose="02040503050406030204" pitchFamily="18" charset="0"/>
                          <a:ea typeface="Cambria Math" panose="02040503050406030204" pitchFamily="18" charset="0"/>
                        </a:rPr>
                        <m:t>, </m:t>
                      </m:r>
                      <m:r>
                        <a:rPr lang="en-KR" sz="1200" b="1" i="1" smtClean="0">
                          <a:latin typeface="Cambria Math" panose="02040503050406030204" pitchFamily="18" charset="0"/>
                          <a:ea typeface="Cambria Math" panose="02040503050406030204" pitchFamily="18" charset="0"/>
                        </a:rPr>
                        <m:t>𝜹</m:t>
                      </m:r>
                      <m:r>
                        <a:rPr lang="en-US" sz="1200" b="1" i="1" smtClean="0">
                          <a:latin typeface="Cambria Math" panose="02040503050406030204" pitchFamily="18" charset="0"/>
                          <a:ea typeface="Cambria Math" panose="02040503050406030204" pitchFamily="18" charset="0"/>
                        </a:rPr>
                        <m:t>, </m:t>
                      </m:r>
                      <m:r>
                        <a:rPr lang="en-KR" sz="1200" b="1" i="1" smtClean="0">
                          <a:latin typeface="Cambria Math" panose="02040503050406030204" pitchFamily="18" charset="0"/>
                          <a:ea typeface="Cambria Math" panose="02040503050406030204" pitchFamily="18" charset="0"/>
                        </a:rPr>
                        <m:t>𝜸</m:t>
                      </m:r>
                    </m:oMath>
                  </m:oMathPara>
                </a14:m>
                <a:endParaRPr lang="en-KR" sz="1200" b="1" dirty="0"/>
              </a:p>
            </p:txBody>
          </p:sp>
        </mc:Choice>
        <mc:Fallback xmlns="">
          <p:sp>
            <p:nvSpPr>
              <p:cNvPr id="21" name="TextBox 20">
                <a:extLst>
                  <a:ext uri="{FF2B5EF4-FFF2-40B4-BE49-F238E27FC236}">
                    <a16:creationId xmlns:a16="http://schemas.microsoft.com/office/drawing/2014/main" id="{15BE8A06-FE94-87C2-9C31-949CD7084415}"/>
                  </a:ext>
                </a:extLst>
              </p:cNvPr>
              <p:cNvSpPr txBox="1">
                <a:spLocks noRot="1" noChangeAspect="1" noMove="1" noResize="1" noEditPoints="1" noAdjustHandles="1" noChangeArrowheads="1" noChangeShapeType="1" noTextEdit="1"/>
              </p:cNvSpPr>
              <p:nvPr/>
            </p:nvSpPr>
            <p:spPr>
              <a:xfrm>
                <a:off x="9049976" y="2132293"/>
                <a:ext cx="617157" cy="184666"/>
              </a:xfrm>
              <a:prstGeom prst="rect">
                <a:avLst/>
              </a:prstGeom>
              <a:blipFill>
                <a:blip r:embed="rId7"/>
                <a:stretch>
                  <a:fillRect l="-2000" r="-4000" b="-33333"/>
                </a:stretch>
              </a:blipFill>
            </p:spPr>
            <p:txBody>
              <a:bodyPr/>
              <a:lstStyle/>
              <a:p>
                <a:r>
                  <a:rPr lang="en-KR">
                    <a:noFill/>
                  </a:rPr>
                  <a:t> </a:t>
                </a:r>
              </a:p>
            </p:txBody>
          </p:sp>
        </mc:Fallback>
      </mc:AlternateContent>
      <p:sp>
        <p:nvSpPr>
          <p:cNvPr id="25" name="TextBox 24">
            <a:extLst>
              <a:ext uri="{FF2B5EF4-FFF2-40B4-BE49-F238E27FC236}">
                <a16:creationId xmlns:a16="http://schemas.microsoft.com/office/drawing/2014/main" id="{73EBB8E4-20E9-ED66-940E-70FE420534FF}"/>
              </a:ext>
            </a:extLst>
          </p:cNvPr>
          <p:cNvSpPr txBox="1"/>
          <p:nvPr/>
        </p:nvSpPr>
        <p:spPr>
          <a:xfrm>
            <a:off x="6284981" y="899727"/>
            <a:ext cx="5666970" cy="368114"/>
          </a:xfrm>
          <a:prstGeom prst="rect">
            <a:avLst/>
          </a:prstGeom>
          <a:noFill/>
        </p:spPr>
        <p:txBody>
          <a:bodyPr wrap="square">
            <a:spAutoFit/>
          </a:bodyPr>
          <a:lstStyle/>
          <a:p>
            <a:pPr>
              <a:lnSpc>
                <a:spcPct val="120000"/>
              </a:lnSpc>
            </a:pPr>
            <a:r>
              <a:rPr lang="en-US" sz="1600" b="1" dirty="0">
                <a:ea typeface="Cambria Math" panose="02040503050406030204" pitchFamily="18" charset="0"/>
                <a:cs typeface="Calibri" panose="020F0502020204030204" pitchFamily="34" charset="0"/>
              </a:rPr>
              <a:t>MODEL-BASED METHODS</a:t>
            </a:r>
          </a:p>
        </p:txBody>
      </p:sp>
      <p:sp>
        <p:nvSpPr>
          <p:cNvPr id="27" name="Oval 26">
            <a:extLst>
              <a:ext uri="{FF2B5EF4-FFF2-40B4-BE49-F238E27FC236}">
                <a16:creationId xmlns:a16="http://schemas.microsoft.com/office/drawing/2014/main" id="{C815313B-4A88-2B15-9B4D-B252FB3BD1FF}"/>
              </a:ext>
            </a:extLst>
          </p:cNvPr>
          <p:cNvSpPr/>
          <p:nvPr/>
        </p:nvSpPr>
        <p:spPr>
          <a:xfrm>
            <a:off x="11000487" y="1657685"/>
            <a:ext cx="496712" cy="482096"/>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31" name="Oval 30">
            <a:extLst>
              <a:ext uri="{FF2B5EF4-FFF2-40B4-BE49-F238E27FC236}">
                <a16:creationId xmlns:a16="http://schemas.microsoft.com/office/drawing/2014/main" id="{F2E82E83-7ACA-96CB-5BF2-9BDF3199CAFB}"/>
              </a:ext>
            </a:extLst>
          </p:cNvPr>
          <p:cNvSpPr/>
          <p:nvPr/>
        </p:nvSpPr>
        <p:spPr>
          <a:xfrm>
            <a:off x="11002243" y="3000294"/>
            <a:ext cx="494956" cy="457502"/>
          </a:xfrm>
          <a:prstGeom prst="ellipse">
            <a:avLst/>
          </a:prstGeom>
          <a:solidFill>
            <a:srgbClr val="FF2F92"/>
          </a:solidFill>
          <a:ln>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32" name="Straight Arrow Connector 31">
            <a:extLst>
              <a:ext uri="{FF2B5EF4-FFF2-40B4-BE49-F238E27FC236}">
                <a16:creationId xmlns:a16="http://schemas.microsoft.com/office/drawing/2014/main" id="{A3851B83-5A26-41E2-CEE0-75E278911AA0}"/>
              </a:ext>
            </a:extLst>
          </p:cNvPr>
          <p:cNvCxnSpPr/>
          <p:nvPr/>
        </p:nvCxnSpPr>
        <p:spPr>
          <a:xfrm flipV="1">
            <a:off x="11148998" y="2266374"/>
            <a:ext cx="0" cy="5460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65488E2-5203-86F2-3633-9E3993F2FFD9}"/>
              </a:ext>
            </a:extLst>
          </p:cNvPr>
          <p:cNvCxnSpPr>
            <a:cxnSpLocks/>
          </p:cNvCxnSpPr>
          <p:nvPr/>
        </p:nvCxnSpPr>
        <p:spPr>
          <a:xfrm>
            <a:off x="11363488" y="2316959"/>
            <a:ext cx="0" cy="4599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4031DC-F925-9ACE-548B-02932FB92C36}"/>
              </a:ext>
            </a:extLst>
          </p:cNvPr>
          <p:cNvCxnSpPr/>
          <p:nvPr/>
        </p:nvCxnSpPr>
        <p:spPr>
          <a:xfrm>
            <a:off x="11248843" y="2776937"/>
            <a:ext cx="2138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2065BB-0A74-9234-61D5-D04AACA3C359}"/>
              </a:ext>
            </a:extLst>
          </p:cNvPr>
          <p:cNvSpPr txBox="1"/>
          <p:nvPr/>
        </p:nvSpPr>
        <p:spPr>
          <a:xfrm>
            <a:off x="7841682" y="4083675"/>
            <a:ext cx="3307316" cy="523220"/>
          </a:xfrm>
          <a:prstGeom prst="rect">
            <a:avLst/>
          </a:prstGeom>
          <a:noFill/>
        </p:spPr>
        <p:txBody>
          <a:bodyPr wrap="none" rtlCol="0">
            <a:spAutoFit/>
          </a:bodyPr>
          <a:lstStyle/>
          <a:p>
            <a:r>
              <a:rPr lang="en-US" sz="1400" dirty="0">
                <a:solidFill>
                  <a:srgbClr val="FF0000"/>
                </a:solidFill>
                <a:latin typeface="Arial" panose="020B0604020202020204" pitchFamily="34" charset="0"/>
                <a:cs typeface="Arial" panose="020B0604020202020204" pitchFamily="34" charset="0"/>
              </a:rPr>
              <a:t>Strong dependence on a chosen model</a:t>
            </a:r>
          </a:p>
          <a:p>
            <a:r>
              <a:rPr lang="en-KR" sz="1400" dirty="0">
                <a:solidFill>
                  <a:srgbClr val="FF0000"/>
                </a:solidFill>
                <a:latin typeface="Arial" panose="020B0604020202020204" pitchFamily="34" charset="0"/>
                <a:cs typeface="Arial" panose="020B0604020202020204" pitchFamily="34" charset="0"/>
              </a:rPr>
              <a:t>(limited applicability)</a:t>
            </a:r>
            <a:endParaRPr lang="en-US" sz="1400" dirty="0">
              <a:solidFill>
                <a:srgbClr val="FF0000"/>
              </a:solidFill>
              <a:latin typeface="Arial" panose="020B0604020202020204" pitchFamily="34" charset="0"/>
              <a:cs typeface="Arial" panose="020B0604020202020204" pitchFamily="34" charset="0"/>
            </a:endParaRPr>
          </a:p>
        </p:txBody>
      </p:sp>
      <p:pic>
        <p:nvPicPr>
          <p:cNvPr id="5" name="Picture 2" descr="Warning PNGs for Free Download">
            <a:extLst>
              <a:ext uri="{FF2B5EF4-FFF2-40B4-BE49-F238E27FC236}">
                <a16:creationId xmlns:a16="http://schemas.microsoft.com/office/drawing/2014/main" id="{EA0BD587-01CD-4597-07B8-10F6AB18F4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9347" y="4131661"/>
            <a:ext cx="475317" cy="4753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1E63EA8-6543-CFE6-9F4E-D07C0867FA5F}"/>
              </a:ext>
            </a:extLst>
          </p:cNvPr>
          <p:cNvSpPr txBox="1"/>
          <p:nvPr/>
        </p:nvSpPr>
        <p:spPr>
          <a:xfrm>
            <a:off x="1791042" y="4083675"/>
            <a:ext cx="2960186" cy="523220"/>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False predictions in the presence of synchrony and indirect effect!</a:t>
            </a:r>
            <a:endParaRPr lang="en-KR" sz="1400" dirty="0">
              <a:solidFill>
                <a:srgbClr val="FF0000"/>
              </a:solidFill>
              <a:latin typeface="Arial" panose="020B0604020202020204" pitchFamily="34" charset="0"/>
              <a:cs typeface="Arial" panose="020B0604020202020204" pitchFamily="34" charset="0"/>
            </a:endParaRPr>
          </a:p>
        </p:txBody>
      </p:sp>
      <p:pic>
        <p:nvPicPr>
          <p:cNvPr id="12" name="Picture 2" descr="Warning PNGs for Free Download">
            <a:extLst>
              <a:ext uri="{FF2B5EF4-FFF2-40B4-BE49-F238E27FC236}">
                <a16:creationId xmlns:a16="http://schemas.microsoft.com/office/drawing/2014/main" id="{16F8C18C-039A-BBF3-C3B3-761E407211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5724" y="4107626"/>
            <a:ext cx="475317" cy="4753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03E4372-50AC-25A9-190C-CA42849C8C24}"/>
                  </a:ext>
                </a:extLst>
              </p:cNvPr>
              <p:cNvSpPr txBox="1"/>
              <p:nvPr/>
            </p:nvSpPr>
            <p:spPr>
              <a:xfrm>
                <a:off x="1835754" y="5105801"/>
                <a:ext cx="8898453" cy="773610"/>
              </a:xfrm>
              <a:prstGeom prst="rect">
                <a:avLst/>
              </a:prstGeom>
              <a:noFill/>
            </p:spPr>
            <p:txBody>
              <a:bodyPr wrap="square" rtlCol="0">
                <a:spAutoFit/>
              </a:bodyPr>
              <a:lstStyle/>
              <a:p>
                <a:pPr algn="ctr"/>
                <a:r>
                  <a:rPr lang="en-KR" dirty="0">
                    <a:latin typeface="Arial" panose="020B0604020202020204" pitchFamily="34" charset="0"/>
                    <a:cs typeface="Arial" panose="020B0604020202020204" pitchFamily="34" charset="0"/>
                  </a:rPr>
                  <a:t>Need: a method that is accurate and broadly applicable to systems of the form:</a:t>
                </a:r>
              </a:p>
              <a:p>
                <a:pPr algn="ctr"/>
                <a14:m>
                  <m:oMath xmlns:m="http://schemas.openxmlformats.org/officeDocument/2006/math">
                    <m:f>
                      <m:fPr>
                        <m:ctrlPr>
                          <a:rPr lang="en-US" b="1" i="1">
                            <a:latin typeface="Cambria Math" panose="02040503050406030204" pitchFamily="18" charset="0"/>
                            <a:ea typeface="Cambria Math" panose="02040503050406030204" pitchFamily="18" charset="0"/>
                            <a:cs typeface="Calibri" panose="020F0502020204030204" pitchFamily="34" charset="0"/>
                          </a:rPr>
                        </m:ctrlPr>
                      </m:fPr>
                      <m:num>
                        <m:r>
                          <a:rPr lang="en-US" b="1" i="1">
                            <a:latin typeface="Cambria Math" panose="02040503050406030204" pitchFamily="18" charset="0"/>
                            <a:ea typeface="Cambria Math" panose="02040503050406030204" pitchFamily="18" charset="0"/>
                            <a:cs typeface="Calibri" panose="020F0502020204030204" pitchFamily="34" charset="0"/>
                          </a:rPr>
                          <m:t>𝒅𝒀</m:t>
                        </m:r>
                      </m:num>
                      <m:den>
                        <m:r>
                          <a:rPr lang="en-US" b="1" i="1">
                            <a:latin typeface="Cambria Math" panose="02040503050406030204" pitchFamily="18" charset="0"/>
                            <a:ea typeface="Cambria Math" panose="02040503050406030204" pitchFamily="18" charset="0"/>
                            <a:cs typeface="Calibri" panose="020F0502020204030204" pitchFamily="34" charset="0"/>
                          </a:rPr>
                          <m:t>𝒅𝒕</m:t>
                        </m:r>
                      </m:den>
                    </m:f>
                    <m:r>
                      <a:rPr lang="en-US" b="1" i="1">
                        <a:latin typeface="Cambria Math" panose="02040503050406030204" pitchFamily="18" charset="0"/>
                        <a:ea typeface="Cambria Math" panose="02040503050406030204" pitchFamily="18" charset="0"/>
                        <a:cs typeface="Calibri" panose="020F0502020204030204" pitchFamily="34" charset="0"/>
                      </a:rPr>
                      <m:t>=</m:t>
                    </m:r>
                    <m:r>
                      <a:rPr lang="en-US" b="1" i="1">
                        <a:latin typeface="Cambria Math" panose="02040503050406030204" pitchFamily="18" charset="0"/>
                        <a:ea typeface="Cambria Math" panose="02040503050406030204" pitchFamily="18" charset="0"/>
                        <a:cs typeface="Calibri" panose="020F0502020204030204" pitchFamily="34" charset="0"/>
                      </a:rPr>
                      <m:t>𝒇</m:t>
                    </m:r>
                    <m:r>
                      <a:rPr lang="en-US" b="1" i="1">
                        <a:latin typeface="Cambria Math" panose="02040503050406030204" pitchFamily="18" charset="0"/>
                        <a:ea typeface="Cambria Math" panose="02040503050406030204" pitchFamily="18" charset="0"/>
                        <a:cs typeface="Calibri" panose="020F0502020204030204" pitchFamily="34" charset="0"/>
                      </a:rPr>
                      <m:t>(</m:t>
                    </m:r>
                    <m:sSub>
                      <m:sSubPr>
                        <m:ctrlPr>
                          <a:rPr lang="en-US" b="1" i="1">
                            <a:latin typeface="Cambria Math" panose="02040503050406030204" pitchFamily="18" charset="0"/>
                            <a:ea typeface="Cambria Math" panose="02040503050406030204" pitchFamily="18" charset="0"/>
                            <a:cs typeface="Calibri" panose="020F0502020204030204" pitchFamily="34" charset="0"/>
                          </a:rPr>
                        </m:ctrlPr>
                      </m:sSubPr>
                      <m:e>
                        <m:r>
                          <a:rPr lang="en-US" b="1" i="1">
                            <a:latin typeface="Cambria Math" panose="02040503050406030204" pitchFamily="18" charset="0"/>
                            <a:ea typeface="Cambria Math" panose="02040503050406030204" pitchFamily="18" charset="0"/>
                            <a:cs typeface="Calibri" panose="020F0502020204030204" pitchFamily="34" charset="0"/>
                          </a:rPr>
                          <m:t>𝑿</m:t>
                        </m:r>
                      </m:e>
                      <m:sub>
                        <m:r>
                          <a:rPr lang="en-US" b="1" i="1">
                            <a:latin typeface="Cambria Math" panose="02040503050406030204" pitchFamily="18" charset="0"/>
                            <a:ea typeface="Cambria Math" panose="02040503050406030204" pitchFamily="18" charset="0"/>
                            <a:cs typeface="Calibri" panose="020F0502020204030204" pitchFamily="34" charset="0"/>
                          </a:rPr>
                          <m:t>𝟏</m:t>
                        </m:r>
                      </m:sub>
                    </m:sSub>
                    <m:r>
                      <a:rPr lang="en-US" b="1" i="1">
                        <a:latin typeface="Cambria Math" panose="02040503050406030204" pitchFamily="18" charset="0"/>
                        <a:ea typeface="Cambria Math" panose="02040503050406030204" pitchFamily="18" charset="0"/>
                        <a:cs typeface="Calibri" panose="020F0502020204030204" pitchFamily="34" charset="0"/>
                      </a:rPr>
                      <m:t>, </m:t>
                    </m:r>
                    <m:sSub>
                      <m:sSubPr>
                        <m:ctrlPr>
                          <a:rPr lang="en-US" b="1" i="1">
                            <a:latin typeface="Cambria Math" panose="02040503050406030204" pitchFamily="18" charset="0"/>
                            <a:ea typeface="Cambria Math" panose="02040503050406030204" pitchFamily="18" charset="0"/>
                            <a:cs typeface="Calibri" panose="020F0502020204030204" pitchFamily="34" charset="0"/>
                          </a:rPr>
                        </m:ctrlPr>
                      </m:sSubPr>
                      <m:e>
                        <m:r>
                          <a:rPr lang="en-US" b="1" i="1">
                            <a:latin typeface="Cambria Math" panose="02040503050406030204" pitchFamily="18" charset="0"/>
                            <a:ea typeface="Cambria Math" panose="02040503050406030204" pitchFamily="18" charset="0"/>
                            <a:cs typeface="Calibri" panose="020F0502020204030204" pitchFamily="34" charset="0"/>
                          </a:rPr>
                          <m:t>𝑿</m:t>
                        </m:r>
                      </m:e>
                      <m:sub>
                        <m:r>
                          <a:rPr lang="en-US" b="1" i="1">
                            <a:latin typeface="Cambria Math" panose="02040503050406030204" pitchFamily="18" charset="0"/>
                            <a:ea typeface="Cambria Math" panose="02040503050406030204" pitchFamily="18" charset="0"/>
                            <a:cs typeface="Calibri" panose="020F0502020204030204" pitchFamily="34" charset="0"/>
                          </a:rPr>
                          <m:t>𝟐</m:t>
                        </m:r>
                      </m:sub>
                    </m:sSub>
                    <m:r>
                      <a:rPr lang="en-US" b="1" i="1">
                        <a:latin typeface="Cambria Math" panose="02040503050406030204" pitchFamily="18" charset="0"/>
                        <a:ea typeface="Cambria Math" panose="02040503050406030204" pitchFamily="18" charset="0"/>
                        <a:cs typeface="Calibri" panose="020F0502020204030204" pitchFamily="34" charset="0"/>
                      </a:rPr>
                      <m:t>, …, </m:t>
                    </m:r>
                    <m:sSub>
                      <m:sSubPr>
                        <m:ctrlPr>
                          <a:rPr lang="en-US" b="1" i="1">
                            <a:latin typeface="Cambria Math" panose="02040503050406030204" pitchFamily="18" charset="0"/>
                            <a:ea typeface="Cambria Math" panose="02040503050406030204" pitchFamily="18" charset="0"/>
                            <a:cs typeface="Calibri" panose="020F0502020204030204" pitchFamily="34" charset="0"/>
                          </a:rPr>
                        </m:ctrlPr>
                      </m:sSubPr>
                      <m:e>
                        <m:r>
                          <a:rPr lang="en-US" b="1" i="1">
                            <a:latin typeface="Cambria Math" panose="02040503050406030204" pitchFamily="18" charset="0"/>
                            <a:ea typeface="Cambria Math" panose="02040503050406030204" pitchFamily="18" charset="0"/>
                            <a:cs typeface="Calibri" panose="020F0502020204030204" pitchFamily="34" charset="0"/>
                          </a:rPr>
                          <m:t>𝑿</m:t>
                        </m:r>
                      </m:e>
                      <m:sub>
                        <m:r>
                          <a:rPr lang="en-US" b="1" i="1">
                            <a:latin typeface="Cambria Math" panose="02040503050406030204" pitchFamily="18" charset="0"/>
                            <a:ea typeface="Cambria Math" panose="02040503050406030204" pitchFamily="18" charset="0"/>
                            <a:cs typeface="Calibri" panose="020F0502020204030204" pitchFamily="34" charset="0"/>
                          </a:rPr>
                          <m:t>𝑵</m:t>
                        </m:r>
                      </m:sub>
                    </m:sSub>
                    <m:r>
                      <a:rPr lang="en-US" b="1" i="1">
                        <a:latin typeface="Cambria Math" panose="02040503050406030204" pitchFamily="18" charset="0"/>
                        <a:ea typeface="Cambria Math" panose="02040503050406030204" pitchFamily="18" charset="0"/>
                        <a:cs typeface="Calibri" panose="020F0502020204030204" pitchFamily="34" charset="0"/>
                      </a:rPr>
                      <m:t>)</m:t>
                    </m:r>
                  </m:oMath>
                </a14:m>
                <a:r>
                  <a:rPr lang="en-US" b="1" dirty="0">
                    <a:ea typeface="Cambria Math" panose="02040503050406030204" pitchFamily="18" charset="0"/>
                    <a:cs typeface="Calibri" panose="020F0502020204030204" pitchFamily="34" charset="0"/>
                  </a:rPr>
                  <a:t> </a:t>
                </a:r>
                <a:endParaRPr lang="en-US" b="1" dirty="0">
                  <a:solidFill>
                    <a:srgbClr val="FF0000"/>
                  </a:solidFill>
                  <a:ea typeface="Cambria Math" panose="02040503050406030204" pitchFamily="18" charset="0"/>
                  <a:cs typeface="Calibri" panose="020F0502020204030204" pitchFamily="34" charset="0"/>
                </a:endParaRPr>
              </a:p>
            </p:txBody>
          </p:sp>
        </mc:Choice>
        <mc:Fallback>
          <p:sp>
            <p:nvSpPr>
              <p:cNvPr id="18" name="TextBox 17">
                <a:extLst>
                  <a:ext uri="{FF2B5EF4-FFF2-40B4-BE49-F238E27FC236}">
                    <a16:creationId xmlns:a16="http://schemas.microsoft.com/office/drawing/2014/main" id="{203E4372-50AC-25A9-190C-CA42849C8C24}"/>
                  </a:ext>
                </a:extLst>
              </p:cNvPr>
              <p:cNvSpPr txBox="1">
                <a:spLocks noRot="1" noChangeAspect="1" noMove="1" noResize="1" noEditPoints="1" noAdjustHandles="1" noChangeArrowheads="1" noChangeShapeType="1" noTextEdit="1"/>
              </p:cNvSpPr>
              <p:nvPr/>
            </p:nvSpPr>
            <p:spPr>
              <a:xfrm>
                <a:off x="1835754" y="5105801"/>
                <a:ext cx="8898453" cy="773610"/>
              </a:xfrm>
              <a:prstGeom prst="rect">
                <a:avLst/>
              </a:prstGeom>
              <a:blipFill>
                <a:blip r:embed="rId9"/>
                <a:stretch>
                  <a:fillRect t="-4918" b="-1639"/>
                </a:stretch>
              </a:blipFill>
            </p:spPr>
            <p:txBody>
              <a:bodyPr/>
              <a:lstStyle/>
              <a:p>
                <a:r>
                  <a:rPr lang="en-KR">
                    <a:noFill/>
                  </a:rPr>
                  <a:t> </a:t>
                </a:r>
              </a:p>
            </p:txBody>
          </p:sp>
        </mc:Fallback>
      </mc:AlternateContent>
    </p:spTree>
    <p:extLst>
      <p:ext uri="{BB962C8B-B14F-4D97-AF65-F5344CB8AC3E}">
        <p14:creationId xmlns:p14="http://schemas.microsoft.com/office/powerpoint/2010/main" val="343375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2" grpId="0"/>
      <p:bldP spid="100" grpId="0"/>
      <p:bldP spid="7" grpId="0"/>
      <p:bldP spid="10" grpId="0"/>
      <p:bldP spid="14" grpId="0" animBg="1"/>
      <p:bldP spid="15" grpId="0"/>
      <p:bldP spid="21" grpId="0"/>
      <p:bldP spid="27" grpId="0" animBg="1"/>
      <p:bldP spid="31" grpId="0" animBg="1"/>
      <p:bldP spid="4" grpId="0"/>
      <p:bldP spid="11"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769B18-5A36-5D4C-8466-14C3CEF6C80B}"/>
              </a:ext>
            </a:extLst>
          </p:cNvPr>
          <p:cNvSpPr txBox="1">
            <a:spLocks/>
          </p:cNvSpPr>
          <p:nvPr/>
        </p:nvSpPr>
        <p:spPr>
          <a:xfrm>
            <a:off x="235266" y="-241779"/>
            <a:ext cx="11743686" cy="1325563"/>
          </a:xfrm>
          <a:prstGeom prst="rect">
            <a:avLst/>
          </a:prstGeom>
        </p:spPr>
        <p:txBody>
          <a:bodyPr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KR" sz="2800" dirty="0"/>
              <a:t>Inferring 1D positive regulation with GOBI</a:t>
            </a:r>
          </a:p>
        </p:txBody>
      </p:sp>
      <p:cxnSp>
        <p:nvCxnSpPr>
          <p:cNvPr id="8" name="Straight Connector 7">
            <a:extLst>
              <a:ext uri="{FF2B5EF4-FFF2-40B4-BE49-F238E27FC236}">
                <a16:creationId xmlns:a16="http://schemas.microsoft.com/office/drawing/2014/main" id="{EB24EC72-38F5-9F49-96F2-BDE8D31F321C}"/>
              </a:ext>
            </a:extLst>
          </p:cNvPr>
          <p:cNvCxnSpPr>
            <a:cxnSpLocks/>
          </p:cNvCxnSpPr>
          <p:nvPr/>
        </p:nvCxnSpPr>
        <p:spPr>
          <a:xfrm>
            <a:off x="208134" y="841804"/>
            <a:ext cx="117436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A008D9C-A39D-2441-99E2-1B5BD136B34F}"/>
                  </a:ext>
                </a:extLst>
              </p:cNvPr>
              <p:cNvSpPr txBox="1"/>
              <p:nvPr/>
            </p:nvSpPr>
            <p:spPr>
              <a:xfrm>
                <a:off x="7296620" y="2004647"/>
                <a:ext cx="2495774" cy="490391"/>
              </a:xfrm>
              <a:prstGeom prst="rect">
                <a:avLst/>
              </a:prstGeom>
              <a:noFill/>
            </p:spPr>
            <p:txBody>
              <a:bodyPr wrap="square">
                <a:spAutoFit/>
              </a:bodyPr>
              <a:lstStyle/>
              <a:p>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 ↑</m:t>
                    </m:r>
                  </m:oMath>
                </a14:m>
                <a:r>
                  <a:rPr lang="en-US" sz="2000" b="0" dirty="0"/>
                  <a:t> 	 </a:t>
                </a:r>
                <a14:m>
                  <m:oMath xmlns:m="http://schemas.openxmlformats.org/officeDocument/2006/math">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 </m:t>
                        </m:r>
                        <m:r>
                          <a:rPr lang="en-US" sz="2000" b="0" i="1" smtClean="0">
                            <a:latin typeface="Cambria Math" panose="02040503050406030204" pitchFamily="18" charset="0"/>
                          </a:rPr>
                          <m:t> </m:t>
                        </m:r>
                      </m:e>
                    </m:groupChr>
                  </m:oMath>
                </a14:m>
                <a:r>
                  <a:rPr lang="en-US" sz="2000" b="0" dirty="0"/>
                  <a:t>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 </m:t>
                    </m:r>
                  </m:oMath>
                </a14:m>
                <a:endParaRPr lang="en-US" sz="2000" b="0" dirty="0"/>
              </a:p>
            </p:txBody>
          </p:sp>
        </mc:Choice>
        <mc:Fallback xmlns="">
          <p:sp>
            <p:nvSpPr>
              <p:cNvPr id="5" name="TextBox 4">
                <a:extLst>
                  <a:ext uri="{FF2B5EF4-FFF2-40B4-BE49-F238E27FC236}">
                    <a16:creationId xmlns:a16="http://schemas.microsoft.com/office/drawing/2014/main" id="{BA008D9C-A39D-2441-99E2-1B5BD136B34F}"/>
                  </a:ext>
                </a:extLst>
              </p:cNvPr>
              <p:cNvSpPr txBox="1">
                <a:spLocks noRot="1" noChangeAspect="1" noMove="1" noResize="1" noEditPoints="1" noAdjustHandles="1" noChangeArrowheads="1" noChangeShapeType="1" noTextEdit="1"/>
              </p:cNvSpPr>
              <p:nvPr/>
            </p:nvSpPr>
            <p:spPr>
              <a:xfrm>
                <a:off x="7296620" y="2004647"/>
                <a:ext cx="2495774" cy="490391"/>
              </a:xfrm>
              <a:prstGeom prst="rect">
                <a:avLst/>
              </a:prstGeom>
              <a:blipFill>
                <a:blip r:embed="rId3"/>
                <a:stretch>
                  <a:fillRect t="-32500" r="-1015" b="-45000"/>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286D5B-183C-D942-9FC7-2BD1F98E0A48}"/>
                  </a:ext>
                </a:extLst>
              </p:cNvPr>
              <p:cNvSpPr txBox="1"/>
              <p:nvPr/>
            </p:nvSpPr>
            <p:spPr>
              <a:xfrm>
                <a:off x="5840884" y="1613843"/>
                <a:ext cx="389632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rPr>
                        <m:t>Since</m:t>
                      </m:r>
                      <m:r>
                        <a:rPr lang="en-US" sz="2000" b="0" i="1" smtClean="0">
                          <a:latin typeface="Cambria Math" panose="02040503050406030204" pitchFamily="18" charset="0"/>
                        </a:rPr>
                        <m:t> </m:t>
                      </m:r>
                      <m:r>
                        <a:rPr lang="en-US" sz="2000" b="0" i="1" smtClean="0">
                          <a:latin typeface="Cambria Math" panose="02040503050406030204" pitchFamily="18" charset="0"/>
                        </a:rPr>
                        <m:t>𝑋</m:t>
                      </m:r>
                      <m:r>
                        <a:rPr lang="en-US" sz="2000" b="0" i="1" smtClean="0">
                          <a:latin typeface="Cambria Math" panose="02040503050406030204" pitchFamily="18" charset="0"/>
                        </a:rPr>
                        <m:t> </m:t>
                      </m:r>
                      <m:r>
                        <m:rPr>
                          <m:sty m:val="p"/>
                        </m:rPr>
                        <a:rPr lang="en-US" sz="2000" b="0" i="0" smtClean="0">
                          <a:latin typeface="Cambria Math" panose="02040503050406030204" pitchFamily="18" charset="0"/>
                        </a:rPr>
                        <m:t>positively</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regulates</m:t>
                      </m:r>
                      <m:r>
                        <a:rPr lang="en-US" sz="2000" b="0" i="1" smtClean="0">
                          <a:latin typeface="Cambria Math" panose="02040503050406030204" pitchFamily="18" charset="0"/>
                        </a:rPr>
                        <m:t> </m:t>
                      </m:r>
                      <m:r>
                        <a:rPr lang="en-US" sz="2000" b="0" i="1" smtClean="0">
                          <a:latin typeface="Cambria Math" panose="02040503050406030204" pitchFamily="18" charset="0"/>
                        </a:rPr>
                        <m:t>𝑌</m:t>
                      </m:r>
                    </m:oMath>
                  </m:oMathPara>
                </a14:m>
                <a:endParaRPr lang="en-US" sz="2000" b="0" dirty="0"/>
              </a:p>
            </p:txBody>
          </p:sp>
        </mc:Choice>
        <mc:Fallback xmlns="">
          <p:sp>
            <p:nvSpPr>
              <p:cNvPr id="9" name="TextBox 8">
                <a:extLst>
                  <a:ext uri="{FF2B5EF4-FFF2-40B4-BE49-F238E27FC236}">
                    <a16:creationId xmlns:a16="http://schemas.microsoft.com/office/drawing/2014/main" id="{47286D5B-183C-D942-9FC7-2BD1F98E0A48}"/>
                  </a:ext>
                </a:extLst>
              </p:cNvPr>
              <p:cNvSpPr txBox="1">
                <a:spLocks noRot="1" noChangeAspect="1" noMove="1" noResize="1" noEditPoints="1" noAdjustHandles="1" noChangeArrowheads="1" noChangeShapeType="1" noTextEdit="1"/>
              </p:cNvSpPr>
              <p:nvPr/>
            </p:nvSpPr>
            <p:spPr>
              <a:xfrm>
                <a:off x="5840884" y="1613843"/>
                <a:ext cx="3896326" cy="400110"/>
              </a:xfrm>
              <a:prstGeom prst="rect">
                <a:avLst/>
              </a:prstGeom>
              <a:blipFill>
                <a:blip r:embed="rId4"/>
                <a:stretch>
                  <a:fillRect b="-18750"/>
                </a:stretch>
              </a:blipFill>
            </p:spPr>
            <p:txBody>
              <a:bodyPr/>
              <a:lstStyle/>
              <a:p>
                <a:r>
                  <a:rPr lang="en-KR">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F3E1D87-8A1E-EF4D-B001-F13C1CC380F1}"/>
                  </a:ext>
                </a:extLst>
              </p:cNvPr>
              <p:cNvSpPr txBox="1"/>
              <p:nvPr/>
            </p:nvSpPr>
            <p:spPr>
              <a:xfrm>
                <a:off x="5840884" y="2492168"/>
                <a:ext cx="6351116" cy="409856"/>
              </a:xfrm>
              <a:prstGeom prst="rect">
                <a:avLst/>
              </a:prstGeom>
              <a:noFill/>
            </p:spPr>
            <p:txBody>
              <a:bodyPr wrap="square">
                <a:spAutoFit/>
              </a:bodyPr>
              <a:lstStyle/>
              <a:p>
                <a14:m>
                  <m:oMath xmlns:m="http://schemas.openxmlformats.org/officeDocument/2006/math">
                    <m:r>
                      <m:rPr>
                        <m:sty m:val="p"/>
                      </m:rPr>
                      <a:rPr lang="en-US" sz="2000" b="0" i="0" smtClean="0">
                        <a:latin typeface="Cambria Math" panose="02040503050406030204" pitchFamily="18" charset="0"/>
                      </a:rPr>
                      <m:t>If</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 </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 </m:t>
                        </m:r>
                      </m:sub>
                    </m:sSub>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𝑡</m:t>
                            </m:r>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&gt;0</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then</m:t>
                    </m:r>
                    <m:r>
                      <a:rPr lang="en-US" sz="2000" b="0" i="0" smtClean="0">
                        <a:latin typeface="Cambria Math" panose="02040503050406030204" pitchFamily="18" charset="0"/>
                      </a:rPr>
                      <m:t> </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𝑡</m:t>
                            </m:r>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&gt;0</m:t>
                    </m:r>
                  </m:oMath>
                </a14:m>
                <a:r>
                  <a:rPr lang="en-US" sz="2000" b="0" dirty="0"/>
                  <a:t>.</a:t>
                </a:r>
              </a:p>
            </p:txBody>
          </p:sp>
        </mc:Choice>
        <mc:Fallback>
          <p:sp>
            <p:nvSpPr>
              <p:cNvPr id="10" name="TextBox 9">
                <a:extLst>
                  <a:ext uri="{FF2B5EF4-FFF2-40B4-BE49-F238E27FC236}">
                    <a16:creationId xmlns:a16="http://schemas.microsoft.com/office/drawing/2014/main" id="{DF3E1D87-8A1E-EF4D-B001-F13C1CC380F1}"/>
                  </a:ext>
                </a:extLst>
              </p:cNvPr>
              <p:cNvSpPr txBox="1">
                <a:spLocks noRot="1" noChangeAspect="1" noMove="1" noResize="1" noEditPoints="1" noAdjustHandles="1" noChangeArrowheads="1" noChangeShapeType="1" noTextEdit="1"/>
              </p:cNvSpPr>
              <p:nvPr/>
            </p:nvSpPr>
            <p:spPr>
              <a:xfrm>
                <a:off x="5840884" y="2492168"/>
                <a:ext cx="6351116" cy="409856"/>
              </a:xfrm>
              <a:prstGeom prst="rect">
                <a:avLst/>
              </a:prstGeom>
              <a:blipFill>
                <a:blip r:embed="rId5"/>
                <a:stretch>
                  <a:fillRect t="-6061" b="-27273"/>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E1946B-9B43-554B-9D8C-EE27169292A8}"/>
                  </a:ext>
                </a:extLst>
              </p:cNvPr>
              <p:cNvSpPr txBox="1"/>
              <p:nvPr/>
            </p:nvSpPr>
            <p:spPr>
              <a:xfrm>
                <a:off x="5840884" y="3993986"/>
                <a:ext cx="5782320" cy="75315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rPr>
                        <m:t>regulation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detection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function</m:t>
                      </m:r>
                    </m:oMath>
                  </m:oMathPara>
                </a14:m>
                <a:endParaRPr lang="en-US" sz="2000" b="0" i="0" dirty="0">
                  <a:latin typeface="Cambria Math" panose="02040503050406030204" pitchFamily="18" charset="0"/>
                </a:endParaRPr>
              </a:p>
              <a:p>
                <a:r>
                  <a:rPr lang="en-US" sz="2000" b="0" dirty="0"/>
                  <a:t>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𝐼</m:t>
                        </m:r>
                      </m:e>
                      <m: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m:t>
                            </m:r>
                          </m:sup>
                        </m:sSup>
                      </m:sub>
                      <m:sup>
                        <m:r>
                          <a:rPr lang="en-US" sz="2000" b="0" i="1" smtClean="0">
                            <a:latin typeface="Cambria Math" panose="02040503050406030204" pitchFamily="18" charset="0"/>
                          </a:rPr>
                          <m:t>𝑌</m:t>
                        </m:r>
                      </m:sup>
                    </m:sSub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𝑑</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𝑌</m:t>
                            </m:r>
                          </m:e>
                        </m:acc>
                      </m:e>
                      <m:sup>
                        <m:r>
                          <a:rPr lang="en-US" sz="2000" b="0" i="1" smtClean="0">
                            <a:latin typeface="Cambria Math" panose="02040503050406030204" pitchFamily="18" charset="0"/>
                            <a:ea typeface="Cambria Math" panose="02040503050406030204" pitchFamily="18" charset="0"/>
                          </a:rPr>
                          <m:t>𝑑</m:t>
                        </m:r>
                      </m:sup>
                    </m:sSup>
                    <m:r>
                      <a:rPr lang="en-US" sz="2000" b="0" i="1" smtClean="0">
                        <a:latin typeface="Cambria Math" panose="02040503050406030204" pitchFamily="18" charset="0"/>
                        <a:ea typeface="Cambria Math" panose="02040503050406030204" pitchFamily="18" charset="0"/>
                      </a:rPr>
                      <m:t>&gt;0</m:t>
                    </m:r>
                  </m:oMath>
                </a14:m>
                <a:endParaRPr lang="en-US" sz="2000" b="0" dirty="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3E1946B-9B43-554B-9D8C-EE27169292A8}"/>
                  </a:ext>
                </a:extLst>
              </p:cNvPr>
              <p:cNvSpPr txBox="1">
                <a:spLocks noRot="1" noChangeAspect="1" noMove="1" noResize="1" noEditPoints="1" noAdjustHandles="1" noChangeArrowheads="1" noChangeShapeType="1" noTextEdit="1"/>
              </p:cNvSpPr>
              <p:nvPr/>
            </p:nvSpPr>
            <p:spPr>
              <a:xfrm>
                <a:off x="5840884" y="3993986"/>
                <a:ext cx="5782320" cy="753155"/>
              </a:xfrm>
              <a:prstGeom prst="rect">
                <a:avLst/>
              </a:prstGeom>
              <a:blipFill>
                <a:blip r:embed="rId6"/>
                <a:stretch>
                  <a:fillRect l="-438" b="-6667"/>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96E2148-5483-EC42-BF82-2D37BF2EB212}"/>
                  </a:ext>
                </a:extLst>
              </p:cNvPr>
              <p:cNvSpPr txBox="1"/>
              <p:nvPr/>
            </p:nvSpPr>
            <p:spPr>
              <a:xfrm>
                <a:off x="5840884" y="4924155"/>
                <a:ext cx="5407249" cy="1498552"/>
              </a:xfrm>
              <a:prstGeom prst="rect">
                <a:avLst/>
              </a:prstGeom>
              <a:noFill/>
            </p:spPr>
            <p:txBody>
              <a:bodyPr wrap="square">
                <a:spAutoFit/>
              </a:bodyPr>
              <a:lstStyle/>
              <a:p>
                <a:endParaRPr lang="en-US" sz="2000" b="0" i="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rPr>
                        <m:t>regulation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detection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score</m:t>
                      </m:r>
                      <m:r>
                        <a:rPr lang="en-US" sz="2000" b="0" i="0" smtClean="0">
                          <a:latin typeface="Cambria Math" panose="02040503050406030204" pitchFamily="18" charset="0"/>
                        </a:rPr>
                        <m:t> </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RDS</m:t>
                          </m:r>
                        </m:e>
                      </m:d>
                    </m:oMath>
                  </m:oMathPara>
                </a14:m>
                <a:endParaRPr lang="en-US" sz="2000" b="0" i="0"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𝑆</m:t>
                          </m:r>
                        </m:e>
                        <m: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m:t>
                              </m:r>
                            </m:sup>
                          </m:sSup>
                        </m:sub>
                        <m:sup>
                          <m:r>
                            <a:rPr lang="en-US" sz="2000" b="0" i="1" smtClean="0">
                              <a:latin typeface="Cambria Math" panose="02040503050406030204" pitchFamily="18" charset="0"/>
                            </a:rPr>
                            <m:t>𝑌</m:t>
                          </m:r>
                        </m:sup>
                      </m:sSub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nary>
                            <m:naryPr>
                              <m:chr m:val="∬"/>
                              <m:limLoc m:val="undOvr"/>
                              <m:subHide m:val="on"/>
                              <m:supHide m:val="on"/>
                              <m:ctrlPr>
                                <a:rPr lang="en-US" sz="2000" b="0" i="1" smtClean="0">
                                  <a:latin typeface="Cambria Math" panose="02040503050406030204" pitchFamily="18" charset="0"/>
                                </a:rPr>
                              </m:ctrlPr>
                            </m:naryPr>
                            <m:sub/>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𝐼</m:t>
                                  </m:r>
                                </m:e>
                                <m:sub>
                                  <m:sSup>
                                    <m:sSupPr>
                                      <m:ctrlPr>
                                        <a:rPr lang="en-US" sz="2000" i="1">
                                          <a:latin typeface="Cambria Math" panose="02040503050406030204" pitchFamily="18" charset="0"/>
                                        </a:rPr>
                                      </m:ctrlPr>
                                    </m:sSupPr>
                                    <m:e>
                                      <m:r>
                                        <a:rPr lang="en-US" sz="2000" b="0" i="1" smtClean="0">
                                          <a:latin typeface="Cambria Math" panose="02040503050406030204" pitchFamily="18" charset="0"/>
                                        </a:rPr>
                                        <m:t>𝑋</m:t>
                                      </m:r>
                                    </m:e>
                                    <m:sup>
                                      <m:r>
                                        <a:rPr lang="en-US" sz="2000" i="1">
                                          <a:latin typeface="Cambria Math" panose="02040503050406030204" pitchFamily="18" charset="0"/>
                                        </a:rPr>
                                        <m:t>+</m:t>
                                      </m:r>
                                    </m:sup>
                                  </m:sSup>
                                </m:sub>
                                <m:sup>
                                  <m:r>
                                    <a:rPr lang="en-US" sz="2000" b="0" i="1" smtClean="0">
                                      <a:latin typeface="Cambria Math" panose="02040503050406030204" pitchFamily="18" charset="0"/>
                                    </a:rPr>
                                    <m:t>𝑌</m:t>
                                  </m:r>
                                </m:sup>
                              </m:sSubSup>
                            </m:e>
                          </m:nary>
                        </m:num>
                        <m:den>
                          <m:nary>
                            <m:naryPr>
                              <m:chr m:val="∬"/>
                              <m:limLoc m:val="undOvr"/>
                              <m:subHide m:val="on"/>
                              <m:supHide m:val="on"/>
                              <m:ctrlPr>
                                <a:rPr lang="en-US" sz="2000" b="0" i="1" smtClean="0">
                                  <a:latin typeface="Cambria Math" panose="02040503050406030204" pitchFamily="18" charset="0"/>
                                </a:rPr>
                              </m:ctrlPr>
                            </m:naryPr>
                            <m:sub/>
                            <m:sup/>
                            <m:e>
                              <m:d>
                                <m:dPr>
                                  <m:begChr m:val="|"/>
                                  <m:endChr m:val="|"/>
                                  <m:ctrlPr>
                                    <a:rPr lang="en-US" sz="2000" b="0" i="1" smtClean="0">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𝐼</m:t>
                                      </m:r>
                                    </m:e>
                                    <m:sub>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i="1">
                                              <a:latin typeface="Cambria Math" panose="02040503050406030204" pitchFamily="18" charset="0"/>
                                            </a:rPr>
                                            <m:t>+</m:t>
                                          </m:r>
                                        </m:sup>
                                      </m:sSup>
                                    </m:sub>
                                    <m:sup>
                                      <m:r>
                                        <a:rPr lang="en-US" sz="2000" b="0" i="1" smtClean="0">
                                          <a:latin typeface="Cambria Math" panose="02040503050406030204" pitchFamily="18" charset="0"/>
                                        </a:rPr>
                                        <m:t>𝑌</m:t>
                                      </m:r>
                                    </m:sup>
                                  </m:sSubSup>
                                </m:e>
                              </m:d>
                            </m:e>
                          </m:nary>
                        </m:den>
                      </m:f>
                      <m:r>
                        <a:rPr lang="en-US" sz="2000" b="0" i="1" smtClean="0">
                          <a:latin typeface="Cambria Math" panose="02040503050406030204" pitchFamily="18" charset="0"/>
                        </a:rPr>
                        <m:t>=1</m:t>
                      </m:r>
                    </m:oMath>
                  </m:oMathPara>
                </a14:m>
                <a:endParaRPr lang="en-US" sz="2000" b="0" dirty="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D96E2148-5483-EC42-BF82-2D37BF2EB212}"/>
                  </a:ext>
                </a:extLst>
              </p:cNvPr>
              <p:cNvSpPr txBox="1">
                <a:spLocks noRot="1" noChangeAspect="1" noMove="1" noResize="1" noEditPoints="1" noAdjustHandles="1" noChangeArrowheads="1" noChangeShapeType="1" noTextEdit="1"/>
              </p:cNvSpPr>
              <p:nvPr/>
            </p:nvSpPr>
            <p:spPr>
              <a:xfrm>
                <a:off x="5840884" y="4924155"/>
                <a:ext cx="5407249" cy="1498552"/>
              </a:xfrm>
              <a:prstGeom prst="rect">
                <a:avLst/>
              </a:prstGeom>
              <a:blipFill>
                <a:blip r:embed="rId7"/>
                <a:stretch>
                  <a:fillRect l="-468" b="-58824"/>
                </a:stretch>
              </a:blipFill>
            </p:spPr>
            <p:txBody>
              <a:bodyPr/>
              <a:lstStyle/>
              <a:p>
                <a:r>
                  <a:rPr lang="en-KR">
                    <a:noFill/>
                  </a:rPr>
                  <a:t> </a:t>
                </a:r>
              </a:p>
            </p:txBody>
          </p:sp>
        </mc:Fallback>
      </mc:AlternateContent>
      <p:pic>
        <p:nvPicPr>
          <p:cNvPr id="13" name="Picture 12">
            <a:extLst>
              <a:ext uri="{FF2B5EF4-FFF2-40B4-BE49-F238E27FC236}">
                <a16:creationId xmlns:a16="http://schemas.microsoft.com/office/drawing/2014/main" id="{9D0F57A6-246C-CD4D-8C72-22606387B0A5}"/>
              </a:ext>
            </a:extLst>
          </p:cNvPr>
          <p:cNvPicPr>
            <a:picLocks noChangeAspect="1"/>
          </p:cNvPicPr>
          <p:nvPr/>
        </p:nvPicPr>
        <p:blipFill rotWithShape="1">
          <a:blip r:embed="rId8"/>
          <a:srcRect r="62957" b="33393"/>
          <a:stretch/>
        </p:blipFill>
        <p:spPr>
          <a:xfrm>
            <a:off x="890985" y="1083784"/>
            <a:ext cx="3896326" cy="534473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0E2DB8B-02DD-914B-B603-E6B1D77814AC}"/>
                  </a:ext>
                </a:extLst>
              </p:cNvPr>
              <p:cNvSpPr txBox="1"/>
              <p:nvPr/>
            </p:nvSpPr>
            <p:spPr>
              <a:xfrm>
                <a:off x="4321132" y="1813898"/>
                <a:ext cx="306446" cy="248914"/>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00" b="0" i="1" smtClean="0">
                              <a:solidFill>
                                <a:schemeClr val="tx1">
                                  <a:lumMod val="50000"/>
                                  <a:lumOff val="50000"/>
                                </a:schemeClr>
                              </a:solidFill>
                              <a:latin typeface="Cambria Math" panose="02040503050406030204" pitchFamily="18" charset="0"/>
                            </a:rPr>
                          </m:ctrlPr>
                        </m:sSupPr>
                        <m:e>
                          <m:r>
                            <a:rPr lang="en-US" sz="1000" b="0" i="1" smtClean="0">
                              <a:solidFill>
                                <a:schemeClr val="tx1">
                                  <a:lumMod val="50000"/>
                                  <a:lumOff val="50000"/>
                                </a:schemeClr>
                              </a:solidFill>
                              <a:latin typeface="Cambria Math" panose="02040503050406030204" pitchFamily="18" charset="0"/>
                            </a:rPr>
                            <m:t>𝑋</m:t>
                          </m:r>
                        </m:e>
                        <m:sup>
                          <m:r>
                            <a:rPr lang="en-US" sz="1000" b="0" i="1" smtClean="0">
                              <a:solidFill>
                                <a:schemeClr val="tx1">
                                  <a:lumMod val="50000"/>
                                  <a:lumOff val="50000"/>
                                </a:schemeClr>
                              </a:solidFill>
                              <a:latin typeface="Cambria Math" panose="02040503050406030204" pitchFamily="18" charset="0"/>
                            </a:rPr>
                            <m:t>𝑑</m:t>
                          </m:r>
                        </m:sup>
                      </m:sSup>
                    </m:oMath>
                  </m:oMathPara>
                </a14:m>
                <a:endParaRPr lang="en-KR" sz="1000" dirty="0">
                  <a:solidFill>
                    <a:schemeClr val="tx1">
                      <a:lumMod val="50000"/>
                      <a:lumOff val="50000"/>
                    </a:schemeClr>
                  </a:solidFill>
                </a:endParaRPr>
              </a:p>
            </p:txBody>
          </p:sp>
        </mc:Choice>
        <mc:Fallback xmlns="">
          <p:sp>
            <p:nvSpPr>
              <p:cNvPr id="14" name="TextBox 13">
                <a:extLst>
                  <a:ext uri="{FF2B5EF4-FFF2-40B4-BE49-F238E27FC236}">
                    <a16:creationId xmlns:a16="http://schemas.microsoft.com/office/drawing/2014/main" id="{E0E2DB8B-02DD-914B-B603-E6B1D77814AC}"/>
                  </a:ext>
                </a:extLst>
              </p:cNvPr>
              <p:cNvSpPr txBox="1">
                <a:spLocks noRot="1" noChangeAspect="1" noMove="1" noResize="1" noEditPoints="1" noAdjustHandles="1" noChangeArrowheads="1" noChangeShapeType="1" noTextEdit="1"/>
              </p:cNvSpPr>
              <p:nvPr/>
            </p:nvSpPr>
            <p:spPr>
              <a:xfrm>
                <a:off x="4321132" y="1813898"/>
                <a:ext cx="306446" cy="248914"/>
              </a:xfrm>
              <a:prstGeom prst="rect">
                <a:avLst/>
              </a:prstGeom>
              <a:blipFill>
                <a:blip r:embed="rId9"/>
                <a:stretch>
                  <a:fillRect/>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D777A89-5DC2-F942-92F0-FD56CA10FE03}"/>
                  </a:ext>
                </a:extLst>
              </p:cNvPr>
              <p:cNvSpPr txBox="1"/>
              <p:nvPr/>
            </p:nvSpPr>
            <p:spPr>
              <a:xfrm>
                <a:off x="4375577" y="2171324"/>
                <a:ext cx="252001" cy="26693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solidFill>
                                <a:srgbClr val="00B0F0"/>
                              </a:solidFill>
                              <a:latin typeface="Cambria Math" panose="02040503050406030204" pitchFamily="18" charset="0"/>
                            </a:rPr>
                          </m:ctrlPr>
                        </m:sSupPr>
                        <m:e>
                          <m:acc>
                            <m:accPr>
                              <m:chr m:val="̇"/>
                              <m:ctrlPr>
                                <a:rPr lang="en-US" sz="1100" b="0" i="1" smtClean="0">
                                  <a:solidFill>
                                    <a:srgbClr val="00B0F0"/>
                                  </a:solidFill>
                                  <a:latin typeface="Cambria Math" panose="02040503050406030204" pitchFamily="18" charset="0"/>
                                </a:rPr>
                              </m:ctrlPr>
                            </m:accPr>
                            <m:e>
                              <m:r>
                                <a:rPr lang="en-US" sz="1100" b="0" i="1" smtClean="0">
                                  <a:solidFill>
                                    <a:srgbClr val="00B0F0"/>
                                  </a:solidFill>
                                  <a:latin typeface="Cambria Math" panose="02040503050406030204" pitchFamily="18" charset="0"/>
                                </a:rPr>
                                <m:t>𝑌</m:t>
                              </m:r>
                            </m:e>
                          </m:acc>
                        </m:e>
                        <m:sup>
                          <m:r>
                            <a:rPr lang="en-US" sz="1100" b="0" i="1" smtClean="0">
                              <a:solidFill>
                                <a:srgbClr val="00B0F0"/>
                              </a:solidFill>
                              <a:latin typeface="Cambria Math" panose="02040503050406030204" pitchFamily="18" charset="0"/>
                            </a:rPr>
                            <m:t>𝑑</m:t>
                          </m:r>
                        </m:sup>
                      </m:sSup>
                    </m:oMath>
                  </m:oMathPara>
                </a14:m>
                <a:endParaRPr lang="en-KR" sz="1100" dirty="0">
                  <a:solidFill>
                    <a:srgbClr val="00B0F0"/>
                  </a:solidFill>
                </a:endParaRPr>
              </a:p>
            </p:txBody>
          </p:sp>
        </mc:Choice>
        <mc:Fallback xmlns="">
          <p:sp>
            <p:nvSpPr>
              <p:cNvPr id="15" name="TextBox 14">
                <a:extLst>
                  <a:ext uri="{FF2B5EF4-FFF2-40B4-BE49-F238E27FC236}">
                    <a16:creationId xmlns:a16="http://schemas.microsoft.com/office/drawing/2014/main" id="{5D777A89-5DC2-F942-92F0-FD56CA10FE03}"/>
                  </a:ext>
                </a:extLst>
              </p:cNvPr>
              <p:cNvSpPr txBox="1">
                <a:spLocks noRot="1" noChangeAspect="1" noMove="1" noResize="1" noEditPoints="1" noAdjustHandles="1" noChangeArrowheads="1" noChangeShapeType="1" noTextEdit="1"/>
              </p:cNvSpPr>
              <p:nvPr/>
            </p:nvSpPr>
            <p:spPr>
              <a:xfrm>
                <a:off x="4375577" y="2171324"/>
                <a:ext cx="252001" cy="266933"/>
              </a:xfrm>
              <a:prstGeom prst="rect">
                <a:avLst/>
              </a:prstGeom>
              <a:blipFill>
                <a:blip r:embed="rId10"/>
                <a:stretch>
                  <a:fillRect r="-9524"/>
                </a:stretch>
              </a:blipFill>
            </p:spPr>
            <p:txBody>
              <a:bodyPr/>
              <a:lstStyle/>
              <a:p>
                <a:r>
                  <a:rPr lang="en-KR">
                    <a:noFill/>
                  </a:rPr>
                  <a:t> </a:t>
                </a:r>
              </a:p>
            </p:txBody>
          </p:sp>
        </mc:Fallback>
      </mc:AlternateContent>
      <p:sp>
        <p:nvSpPr>
          <p:cNvPr id="16" name="TextBox 15">
            <a:extLst>
              <a:ext uri="{FF2B5EF4-FFF2-40B4-BE49-F238E27FC236}">
                <a16:creationId xmlns:a16="http://schemas.microsoft.com/office/drawing/2014/main" id="{E436CCB7-21A5-D34C-A6DF-8976C5DC82A1}"/>
              </a:ext>
            </a:extLst>
          </p:cNvPr>
          <p:cNvSpPr txBox="1"/>
          <p:nvPr/>
        </p:nvSpPr>
        <p:spPr>
          <a:xfrm>
            <a:off x="8635524" y="6555363"/>
            <a:ext cx="3579313" cy="276999"/>
          </a:xfrm>
          <a:prstGeom prst="rect">
            <a:avLst/>
          </a:prstGeom>
          <a:noFill/>
        </p:spPr>
        <p:txBody>
          <a:bodyPr wrap="none" rtlCol="0">
            <a:spAutoFit/>
          </a:bodyPr>
          <a:lstStyle/>
          <a:p>
            <a:r>
              <a:rPr lang="en-KR" sz="1200" dirty="0"/>
              <a:t>Park, S.H., Ha, S. &amp; Kim, J.K., </a:t>
            </a:r>
            <a:r>
              <a:rPr lang="en-KR" sz="1200" i="1" dirty="0"/>
              <a:t>Nat Commun</a:t>
            </a:r>
            <a:r>
              <a:rPr lang="en-KR" sz="1200" dirty="0"/>
              <a:t>, 2023</a:t>
            </a:r>
          </a:p>
        </p:txBody>
      </p:sp>
    </p:spTree>
    <p:extLst>
      <p:ext uri="{BB962C8B-B14F-4D97-AF65-F5344CB8AC3E}">
        <p14:creationId xmlns:p14="http://schemas.microsoft.com/office/powerpoint/2010/main" val="92700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769B18-5A36-5D4C-8466-14C3CEF6C80B}"/>
              </a:ext>
            </a:extLst>
          </p:cNvPr>
          <p:cNvSpPr txBox="1">
            <a:spLocks/>
          </p:cNvSpPr>
          <p:nvPr/>
        </p:nvSpPr>
        <p:spPr>
          <a:xfrm>
            <a:off x="235266" y="-241779"/>
            <a:ext cx="11743686" cy="1325563"/>
          </a:xfrm>
          <a:prstGeom prst="rect">
            <a:avLst/>
          </a:prstGeom>
        </p:spPr>
        <p:txBody>
          <a:bodyPr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KR" sz="2800" dirty="0"/>
              <a:t>Inferring 1D negative regulation with GOBI</a:t>
            </a:r>
          </a:p>
        </p:txBody>
      </p:sp>
      <p:cxnSp>
        <p:nvCxnSpPr>
          <p:cNvPr id="8" name="Straight Connector 7">
            <a:extLst>
              <a:ext uri="{FF2B5EF4-FFF2-40B4-BE49-F238E27FC236}">
                <a16:creationId xmlns:a16="http://schemas.microsoft.com/office/drawing/2014/main" id="{EB24EC72-38F5-9F49-96F2-BDE8D31F321C}"/>
              </a:ext>
            </a:extLst>
          </p:cNvPr>
          <p:cNvCxnSpPr>
            <a:cxnSpLocks/>
          </p:cNvCxnSpPr>
          <p:nvPr/>
        </p:nvCxnSpPr>
        <p:spPr>
          <a:xfrm>
            <a:off x="208134" y="841804"/>
            <a:ext cx="117436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A008D9C-A39D-2441-99E2-1B5BD136B34F}"/>
                  </a:ext>
                </a:extLst>
              </p:cNvPr>
              <p:cNvSpPr txBox="1"/>
              <p:nvPr/>
            </p:nvSpPr>
            <p:spPr>
              <a:xfrm>
                <a:off x="7263842" y="2154350"/>
                <a:ext cx="2571596" cy="490391"/>
              </a:xfrm>
              <a:prstGeom prst="rect">
                <a:avLst/>
              </a:prstGeom>
              <a:noFill/>
            </p:spPr>
            <p:txBody>
              <a:bodyPr wrap="square">
                <a:spAutoFit/>
              </a:bodyPr>
              <a:lstStyle/>
              <a:p>
                <a14:m>
                  <m:oMath xmlns:m="http://schemas.openxmlformats.org/officeDocument/2006/math">
                    <m:r>
                      <a:rPr lang="en-US" sz="2000" b="0" i="1" smtClean="0">
                        <a:latin typeface="Cambria Math" panose="02040503050406030204" pitchFamily="18" charset="0"/>
                      </a:rPr>
                      <m:t>𝑋</m:t>
                    </m:r>
                    <m:r>
                      <a:rPr lang="en-US" sz="2000" b="0" i="1" smtClean="0">
                        <a:latin typeface="Cambria Math" panose="02040503050406030204" pitchFamily="18" charset="0"/>
                      </a:rPr>
                      <m:t> ↓</m:t>
                    </m:r>
                  </m:oMath>
                </a14:m>
                <a:r>
                  <a:rPr lang="en-US" sz="2000" b="0" dirty="0"/>
                  <a:t>	</a:t>
                </a:r>
                <a14:m>
                  <m:oMath xmlns:m="http://schemas.openxmlformats.org/officeDocument/2006/math">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 </m:t>
                        </m:r>
                      </m:e>
                    </m:groupChr>
                  </m:oMath>
                </a14:m>
                <a:r>
                  <a:rPr lang="en-US" sz="2000" b="0" dirty="0"/>
                  <a:t>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oMath>
                </a14:m>
                <a:endParaRPr lang="en-US" sz="2000" b="0" dirty="0"/>
              </a:p>
            </p:txBody>
          </p:sp>
        </mc:Choice>
        <mc:Fallback xmlns="">
          <p:sp>
            <p:nvSpPr>
              <p:cNvPr id="5" name="TextBox 4">
                <a:extLst>
                  <a:ext uri="{FF2B5EF4-FFF2-40B4-BE49-F238E27FC236}">
                    <a16:creationId xmlns:a16="http://schemas.microsoft.com/office/drawing/2014/main" id="{BA008D9C-A39D-2441-99E2-1B5BD136B34F}"/>
                  </a:ext>
                </a:extLst>
              </p:cNvPr>
              <p:cNvSpPr txBox="1">
                <a:spLocks noRot="1" noChangeAspect="1" noMove="1" noResize="1" noEditPoints="1" noAdjustHandles="1" noChangeArrowheads="1" noChangeShapeType="1" noTextEdit="1"/>
              </p:cNvSpPr>
              <p:nvPr/>
            </p:nvSpPr>
            <p:spPr>
              <a:xfrm>
                <a:off x="7263842" y="2154350"/>
                <a:ext cx="2571596" cy="490391"/>
              </a:xfrm>
              <a:prstGeom prst="rect">
                <a:avLst/>
              </a:prstGeom>
              <a:blipFill>
                <a:blip r:embed="rId3"/>
                <a:stretch>
                  <a:fillRect t="-32500" b="-45000"/>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286D5B-183C-D942-9FC7-2BD1F98E0A48}"/>
                  </a:ext>
                </a:extLst>
              </p:cNvPr>
              <p:cNvSpPr txBox="1"/>
              <p:nvPr/>
            </p:nvSpPr>
            <p:spPr>
              <a:xfrm>
                <a:off x="5840884" y="1613843"/>
                <a:ext cx="3896326"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rPr>
                        <m:t>Since</m:t>
                      </m:r>
                      <m:r>
                        <a:rPr lang="en-US" sz="2000" b="0" i="1" smtClean="0">
                          <a:latin typeface="Cambria Math" panose="02040503050406030204" pitchFamily="18" charset="0"/>
                        </a:rPr>
                        <m:t> </m:t>
                      </m:r>
                      <m:r>
                        <a:rPr lang="en-US" sz="2000" b="0" i="1" smtClean="0">
                          <a:latin typeface="Cambria Math" panose="02040503050406030204" pitchFamily="18" charset="0"/>
                        </a:rPr>
                        <m:t>𝑋</m:t>
                      </m:r>
                      <m:r>
                        <a:rPr lang="en-US" sz="2000" b="0" i="1" smtClean="0">
                          <a:latin typeface="Cambria Math" panose="02040503050406030204" pitchFamily="18" charset="0"/>
                        </a:rPr>
                        <m:t> </m:t>
                      </m:r>
                      <m:r>
                        <m:rPr>
                          <m:sty m:val="p"/>
                        </m:rPr>
                        <a:rPr lang="en-US" sz="2000" b="0" i="0" smtClean="0">
                          <a:latin typeface="Cambria Math" panose="02040503050406030204" pitchFamily="18" charset="0"/>
                        </a:rPr>
                        <m:t>negatively</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regulates</m:t>
                      </m:r>
                      <m:r>
                        <a:rPr lang="en-US" sz="2000" b="0" i="1" smtClean="0">
                          <a:latin typeface="Cambria Math" panose="02040503050406030204" pitchFamily="18" charset="0"/>
                        </a:rPr>
                        <m:t> </m:t>
                      </m:r>
                      <m:r>
                        <a:rPr lang="en-US" sz="2000" b="0" i="1" smtClean="0">
                          <a:latin typeface="Cambria Math" panose="02040503050406030204" pitchFamily="18" charset="0"/>
                        </a:rPr>
                        <m:t>𝑌</m:t>
                      </m:r>
                    </m:oMath>
                  </m:oMathPara>
                </a14:m>
                <a:endParaRPr lang="en-US" sz="2000" b="0" dirty="0"/>
              </a:p>
            </p:txBody>
          </p:sp>
        </mc:Choice>
        <mc:Fallback xmlns="">
          <p:sp>
            <p:nvSpPr>
              <p:cNvPr id="9" name="TextBox 8">
                <a:extLst>
                  <a:ext uri="{FF2B5EF4-FFF2-40B4-BE49-F238E27FC236}">
                    <a16:creationId xmlns:a16="http://schemas.microsoft.com/office/drawing/2014/main" id="{47286D5B-183C-D942-9FC7-2BD1F98E0A48}"/>
                  </a:ext>
                </a:extLst>
              </p:cNvPr>
              <p:cNvSpPr txBox="1">
                <a:spLocks noRot="1" noChangeAspect="1" noMove="1" noResize="1" noEditPoints="1" noAdjustHandles="1" noChangeArrowheads="1" noChangeShapeType="1" noTextEdit="1"/>
              </p:cNvSpPr>
              <p:nvPr/>
            </p:nvSpPr>
            <p:spPr>
              <a:xfrm>
                <a:off x="5840884" y="1613843"/>
                <a:ext cx="3896326" cy="400110"/>
              </a:xfrm>
              <a:prstGeom prst="rect">
                <a:avLst/>
              </a:prstGeom>
              <a:blipFill>
                <a:blip r:embed="rId4"/>
                <a:stretch>
                  <a:fillRect b="-18750"/>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3E1D87-8A1E-EF4D-B001-F13C1CC380F1}"/>
                  </a:ext>
                </a:extLst>
              </p:cNvPr>
              <p:cNvSpPr txBox="1"/>
              <p:nvPr/>
            </p:nvSpPr>
            <p:spPr>
              <a:xfrm>
                <a:off x="7121549" y="2659086"/>
                <a:ext cx="2845916" cy="40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If</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&lt;0, </m:t>
                      </m:r>
                      <m:r>
                        <m:rPr>
                          <m:sty m:val="p"/>
                        </m:rPr>
                        <a:rPr lang="en-US" sz="2000" b="0" i="0" smtClean="0">
                          <a:latin typeface="Cambria Math" panose="02040503050406030204" pitchFamily="18" charset="0"/>
                        </a:rPr>
                        <m:t>then</m:t>
                      </m:r>
                      <m:r>
                        <a:rPr lang="en-US" sz="2000" b="0" i="0" smtClean="0">
                          <a:latin typeface="Cambria Math" panose="02040503050406030204" pitchFamily="18" charset="0"/>
                        </a:rPr>
                        <m:t> </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&gt;0</m:t>
                      </m:r>
                    </m:oMath>
                  </m:oMathPara>
                </a14:m>
                <a:endParaRPr lang="en-US" sz="2000" b="0" dirty="0"/>
              </a:p>
            </p:txBody>
          </p:sp>
        </mc:Choice>
        <mc:Fallback xmlns="">
          <p:sp>
            <p:nvSpPr>
              <p:cNvPr id="10" name="TextBox 9">
                <a:extLst>
                  <a:ext uri="{FF2B5EF4-FFF2-40B4-BE49-F238E27FC236}">
                    <a16:creationId xmlns:a16="http://schemas.microsoft.com/office/drawing/2014/main" id="{DF3E1D87-8A1E-EF4D-B001-F13C1CC380F1}"/>
                  </a:ext>
                </a:extLst>
              </p:cNvPr>
              <p:cNvSpPr txBox="1">
                <a:spLocks noRot="1" noChangeAspect="1" noMove="1" noResize="1" noEditPoints="1" noAdjustHandles="1" noChangeArrowheads="1" noChangeShapeType="1" noTextEdit="1"/>
              </p:cNvSpPr>
              <p:nvPr/>
            </p:nvSpPr>
            <p:spPr>
              <a:xfrm>
                <a:off x="7121549" y="2659086"/>
                <a:ext cx="2845916" cy="409856"/>
              </a:xfrm>
              <a:prstGeom prst="rect">
                <a:avLst/>
              </a:prstGeom>
              <a:blipFill>
                <a:blip r:embed="rId5"/>
                <a:stretch>
                  <a:fillRect b="-18182"/>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E1946B-9B43-554B-9D8C-EE27169292A8}"/>
                  </a:ext>
                </a:extLst>
              </p:cNvPr>
              <p:cNvSpPr txBox="1"/>
              <p:nvPr/>
            </p:nvSpPr>
            <p:spPr>
              <a:xfrm>
                <a:off x="5840884" y="3993986"/>
                <a:ext cx="6351116" cy="71814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rPr>
                        <m:t>regulation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detection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function</m:t>
                      </m:r>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𝐼</m:t>
                          </m:r>
                        </m:e>
                        <m: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m:t>
                              </m:r>
                            </m:sup>
                          </m:sSup>
                        </m:sub>
                        <m:sup>
                          <m:r>
                            <a:rPr lang="en-US" sz="2000" b="0" i="1" smtClean="0">
                              <a:latin typeface="Cambria Math" panose="02040503050406030204" pitchFamily="18" charset="0"/>
                            </a:rPr>
                            <m:t>𝑌</m:t>
                          </m:r>
                        </m:sup>
                      </m:sSub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𝑋</m:t>
                          </m:r>
                        </m:e>
                        <m:sup>
                          <m:r>
                            <a:rPr lang="en-US" sz="2000" b="0" i="1" smtClean="0">
                              <a:latin typeface="Cambria Math" panose="02040503050406030204" pitchFamily="18" charset="0"/>
                            </a:rPr>
                            <m:t>𝑑</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𝑌</m:t>
                              </m:r>
                            </m:e>
                          </m:acc>
                        </m:e>
                        <m:sup>
                          <m:r>
                            <a:rPr lang="en-US" sz="2000" b="0" i="1" smtClean="0">
                              <a:latin typeface="Cambria Math" panose="02040503050406030204" pitchFamily="18" charset="0"/>
                              <a:ea typeface="Cambria Math" panose="02040503050406030204" pitchFamily="18" charset="0"/>
                            </a:rPr>
                            <m:t>𝑑</m:t>
                          </m:r>
                        </m:sup>
                      </m:sSup>
                      <m:r>
                        <a:rPr lang="en-US" sz="2000" b="0" i="1" smtClean="0">
                          <a:latin typeface="Cambria Math" panose="02040503050406030204" pitchFamily="18" charset="0"/>
                          <a:ea typeface="Cambria Math" panose="02040503050406030204" pitchFamily="18" charset="0"/>
                        </a:rPr>
                        <m:t>&gt;0</m:t>
                      </m:r>
                    </m:oMath>
                  </m:oMathPara>
                </a14:m>
                <a:endParaRPr lang="en-US" sz="2000" b="0" dirty="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E3E1946B-9B43-554B-9D8C-EE27169292A8}"/>
                  </a:ext>
                </a:extLst>
              </p:cNvPr>
              <p:cNvSpPr txBox="1">
                <a:spLocks noRot="1" noChangeAspect="1" noMove="1" noResize="1" noEditPoints="1" noAdjustHandles="1" noChangeArrowheads="1" noChangeShapeType="1" noTextEdit="1"/>
              </p:cNvSpPr>
              <p:nvPr/>
            </p:nvSpPr>
            <p:spPr>
              <a:xfrm>
                <a:off x="5840884" y="3993986"/>
                <a:ext cx="6351116" cy="718145"/>
              </a:xfrm>
              <a:prstGeom prst="rect">
                <a:avLst/>
              </a:prstGeom>
              <a:blipFill>
                <a:blip r:embed="rId6"/>
                <a:stretch>
                  <a:fillRect l="-398" b="-8621"/>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96E2148-5483-EC42-BF82-2D37BF2EB212}"/>
                  </a:ext>
                </a:extLst>
              </p:cNvPr>
              <p:cNvSpPr txBox="1"/>
              <p:nvPr/>
            </p:nvSpPr>
            <p:spPr>
              <a:xfrm>
                <a:off x="5840882" y="4912174"/>
                <a:ext cx="5407249" cy="11907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rPr>
                        <m:t>regulation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detection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score</m:t>
                      </m:r>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𝑆</m:t>
                          </m:r>
                        </m:e>
                        <m: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b="0" i="1" smtClean="0">
                                  <a:latin typeface="Cambria Math" panose="02040503050406030204" pitchFamily="18" charset="0"/>
                                </a:rPr>
                                <m:t>+</m:t>
                              </m:r>
                            </m:sup>
                          </m:sSup>
                        </m:sub>
                        <m:sup>
                          <m:r>
                            <a:rPr lang="en-US" sz="2000" b="0" i="1" smtClean="0">
                              <a:latin typeface="Cambria Math" panose="02040503050406030204" pitchFamily="18" charset="0"/>
                            </a:rPr>
                            <m:t>𝑌</m:t>
                          </m:r>
                        </m:sup>
                      </m:sSubSup>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nary>
                            <m:naryPr>
                              <m:chr m:val="∬"/>
                              <m:limLoc m:val="undOvr"/>
                              <m:subHide m:val="on"/>
                              <m:supHide m:val="on"/>
                              <m:ctrlPr>
                                <a:rPr lang="en-US" sz="2000" b="0" i="1" smtClean="0">
                                  <a:latin typeface="Cambria Math" panose="02040503050406030204" pitchFamily="18" charset="0"/>
                                </a:rPr>
                              </m:ctrlPr>
                            </m:naryPr>
                            <m:sub/>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𝐼</m:t>
                                  </m:r>
                                </m:e>
                                <m:sub>
                                  <m:sSup>
                                    <m:sSupPr>
                                      <m:ctrlPr>
                                        <a:rPr lang="en-US" sz="2000" i="1">
                                          <a:latin typeface="Cambria Math" panose="02040503050406030204" pitchFamily="18" charset="0"/>
                                        </a:rPr>
                                      </m:ctrlPr>
                                    </m:sSupPr>
                                    <m:e>
                                      <m:r>
                                        <a:rPr lang="en-US" sz="2000" b="0" i="1" smtClean="0">
                                          <a:latin typeface="Cambria Math" panose="02040503050406030204" pitchFamily="18" charset="0"/>
                                        </a:rPr>
                                        <m:t>𝑋</m:t>
                                      </m:r>
                                    </m:e>
                                    <m:sup>
                                      <m:r>
                                        <a:rPr lang="en-US" sz="2000" i="1">
                                          <a:latin typeface="Cambria Math" panose="02040503050406030204" pitchFamily="18" charset="0"/>
                                        </a:rPr>
                                        <m:t>+</m:t>
                                      </m:r>
                                    </m:sup>
                                  </m:sSup>
                                </m:sub>
                                <m:sup>
                                  <m:r>
                                    <a:rPr lang="en-US" sz="2000" b="0" i="1" smtClean="0">
                                      <a:latin typeface="Cambria Math" panose="02040503050406030204" pitchFamily="18" charset="0"/>
                                    </a:rPr>
                                    <m:t>𝑌</m:t>
                                  </m:r>
                                </m:sup>
                              </m:sSubSup>
                            </m:e>
                          </m:nary>
                        </m:num>
                        <m:den>
                          <m:nary>
                            <m:naryPr>
                              <m:chr m:val="∬"/>
                              <m:limLoc m:val="undOvr"/>
                              <m:subHide m:val="on"/>
                              <m:supHide m:val="on"/>
                              <m:ctrlPr>
                                <a:rPr lang="en-US" sz="2000" b="0" i="1" smtClean="0">
                                  <a:latin typeface="Cambria Math" panose="02040503050406030204" pitchFamily="18" charset="0"/>
                                </a:rPr>
                              </m:ctrlPr>
                            </m:naryPr>
                            <m:sub/>
                            <m:sup/>
                            <m:e>
                              <m:d>
                                <m:dPr>
                                  <m:begChr m:val="|"/>
                                  <m:endChr m:val="|"/>
                                  <m:ctrlPr>
                                    <a:rPr lang="en-US" sz="2000" b="0" i="1" smtClean="0">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𝐼</m:t>
                                      </m:r>
                                    </m:e>
                                    <m:sub>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𝑋</m:t>
                                          </m:r>
                                        </m:e>
                                        <m:sup>
                                          <m:r>
                                            <a:rPr lang="en-US" sz="2000" i="1">
                                              <a:latin typeface="Cambria Math" panose="02040503050406030204" pitchFamily="18" charset="0"/>
                                            </a:rPr>
                                            <m:t>+</m:t>
                                          </m:r>
                                        </m:sup>
                                      </m:sSup>
                                    </m:sub>
                                    <m:sup>
                                      <m:r>
                                        <a:rPr lang="en-US" sz="2000" b="0" i="1" smtClean="0">
                                          <a:latin typeface="Cambria Math" panose="02040503050406030204" pitchFamily="18" charset="0"/>
                                        </a:rPr>
                                        <m:t>𝑌</m:t>
                                      </m:r>
                                    </m:sup>
                                  </m:sSubSup>
                                </m:e>
                              </m:d>
                            </m:e>
                          </m:nary>
                        </m:den>
                      </m:f>
                      <m:r>
                        <a:rPr lang="en-US" sz="2000" b="0" i="1" smtClean="0">
                          <a:latin typeface="Cambria Math" panose="02040503050406030204" pitchFamily="18" charset="0"/>
                        </a:rPr>
                        <m:t>=1</m:t>
                      </m:r>
                    </m:oMath>
                  </m:oMathPara>
                </a14:m>
                <a:endParaRPr lang="en-US" sz="2000" b="0" dirty="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D96E2148-5483-EC42-BF82-2D37BF2EB212}"/>
                  </a:ext>
                </a:extLst>
              </p:cNvPr>
              <p:cNvSpPr txBox="1">
                <a:spLocks noRot="1" noChangeAspect="1" noMove="1" noResize="1" noEditPoints="1" noAdjustHandles="1" noChangeArrowheads="1" noChangeShapeType="1" noTextEdit="1"/>
              </p:cNvSpPr>
              <p:nvPr/>
            </p:nvSpPr>
            <p:spPr>
              <a:xfrm>
                <a:off x="5840882" y="4912174"/>
                <a:ext cx="5407249" cy="1190775"/>
              </a:xfrm>
              <a:prstGeom prst="rect">
                <a:avLst/>
              </a:prstGeom>
              <a:blipFill>
                <a:blip r:embed="rId7"/>
                <a:stretch>
                  <a:fillRect l="-468" t="-25263" b="-73684"/>
                </a:stretch>
              </a:blipFill>
            </p:spPr>
            <p:txBody>
              <a:bodyPr/>
              <a:lstStyle/>
              <a:p>
                <a:r>
                  <a:rPr lang="en-KR">
                    <a:noFill/>
                  </a:rPr>
                  <a:t> </a:t>
                </a:r>
              </a:p>
            </p:txBody>
          </p:sp>
        </mc:Fallback>
      </mc:AlternateContent>
      <p:pic>
        <p:nvPicPr>
          <p:cNvPr id="14" name="Picture 13">
            <a:extLst>
              <a:ext uri="{FF2B5EF4-FFF2-40B4-BE49-F238E27FC236}">
                <a16:creationId xmlns:a16="http://schemas.microsoft.com/office/drawing/2014/main" id="{4BAE9D59-FC07-FD40-A674-1643C8EE22DB}"/>
              </a:ext>
            </a:extLst>
          </p:cNvPr>
          <p:cNvPicPr>
            <a:picLocks noChangeAspect="1"/>
          </p:cNvPicPr>
          <p:nvPr/>
        </p:nvPicPr>
        <p:blipFill rotWithShape="1">
          <a:blip r:embed="rId8"/>
          <a:srcRect l="-184" t="66808" r="63566" b="-252"/>
          <a:stretch/>
        </p:blipFill>
        <p:spPr>
          <a:xfrm>
            <a:off x="629903" y="1997575"/>
            <a:ext cx="4281016" cy="2982965"/>
          </a:xfrm>
          <a:prstGeom prst="rect">
            <a:avLst/>
          </a:prstGeom>
        </p:spPr>
      </p:pic>
      <p:sp>
        <p:nvSpPr>
          <p:cNvPr id="13" name="TextBox 12">
            <a:extLst>
              <a:ext uri="{FF2B5EF4-FFF2-40B4-BE49-F238E27FC236}">
                <a16:creationId xmlns:a16="http://schemas.microsoft.com/office/drawing/2014/main" id="{ACEE12DA-E18C-154A-874C-2FE3C10111C7}"/>
              </a:ext>
            </a:extLst>
          </p:cNvPr>
          <p:cNvSpPr txBox="1"/>
          <p:nvPr/>
        </p:nvSpPr>
        <p:spPr>
          <a:xfrm>
            <a:off x="8635524" y="6555363"/>
            <a:ext cx="3579313" cy="276999"/>
          </a:xfrm>
          <a:prstGeom prst="rect">
            <a:avLst/>
          </a:prstGeom>
          <a:noFill/>
        </p:spPr>
        <p:txBody>
          <a:bodyPr wrap="none" rtlCol="0">
            <a:spAutoFit/>
          </a:bodyPr>
          <a:lstStyle/>
          <a:p>
            <a:r>
              <a:rPr lang="en-KR" sz="1200" dirty="0"/>
              <a:t>Park, S.H., Ha, S. &amp; Kim, J.K., </a:t>
            </a:r>
            <a:r>
              <a:rPr lang="en-KR" sz="1200" i="1" dirty="0"/>
              <a:t>Nat Commun</a:t>
            </a:r>
            <a:r>
              <a:rPr lang="en-KR" sz="1200" dirty="0"/>
              <a:t>, 2023</a:t>
            </a:r>
          </a:p>
        </p:txBody>
      </p:sp>
    </p:spTree>
    <p:extLst>
      <p:ext uri="{BB962C8B-B14F-4D97-AF65-F5344CB8AC3E}">
        <p14:creationId xmlns:p14="http://schemas.microsoft.com/office/powerpoint/2010/main" val="2143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7F5AD-788C-D648-BF6E-4B8B6D40F04E}"/>
              </a:ext>
            </a:extLst>
          </p:cNvPr>
          <p:cNvPicPr>
            <a:picLocks noChangeAspect="1"/>
          </p:cNvPicPr>
          <p:nvPr/>
        </p:nvPicPr>
        <p:blipFill rotWithShape="1">
          <a:blip r:embed="rId3"/>
          <a:srcRect l="36191" b="33331"/>
          <a:stretch/>
        </p:blipFill>
        <p:spPr>
          <a:xfrm>
            <a:off x="208134" y="1548663"/>
            <a:ext cx="6270170" cy="4997922"/>
          </a:xfrm>
          <a:prstGeom prst="rect">
            <a:avLst/>
          </a:prstGeom>
        </p:spPr>
      </p:pic>
      <p:sp>
        <p:nvSpPr>
          <p:cNvPr id="7" name="Title 1">
            <a:extLst>
              <a:ext uri="{FF2B5EF4-FFF2-40B4-BE49-F238E27FC236}">
                <a16:creationId xmlns:a16="http://schemas.microsoft.com/office/drawing/2014/main" id="{D8769B18-5A36-5D4C-8466-14C3CEF6C80B}"/>
              </a:ext>
            </a:extLst>
          </p:cNvPr>
          <p:cNvSpPr txBox="1">
            <a:spLocks/>
          </p:cNvSpPr>
          <p:nvPr/>
        </p:nvSpPr>
        <p:spPr>
          <a:xfrm>
            <a:off x="235266" y="-241779"/>
            <a:ext cx="11743686" cy="1325563"/>
          </a:xfrm>
          <a:prstGeom prst="rect">
            <a:avLst/>
          </a:prstGeom>
        </p:spPr>
        <p:txBody>
          <a:bodyPr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KR" sz="2800" dirty="0"/>
              <a:t>Inferring 2D regulations using GOBI</a:t>
            </a:r>
          </a:p>
        </p:txBody>
      </p:sp>
      <p:cxnSp>
        <p:nvCxnSpPr>
          <p:cNvPr id="8" name="Straight Connector 7">
            <a:extLst>
              <a:ext uri="{FF2B5EF4-FFF2-40B4-BE49-F238E27FC236}">
                <a16:creationId xmlns:a16="http://schemas.microsoft.com/office/drawing/2014/main" id="{EB24EC72-38F5-9F49-96F2-BDE8D31F321C}"/>
              </a:ext>
            </a:extLst>
          </p:cNvPr>
          <p:cNvCxnSpPr>
            <a:cxnSpLocks/>
          </p:cNvCxnSpPr>
          <p:nvPr/>
        </p:nvCxnSpPr>
        <p:spPr>
          <a:xfrm>
            <a:off x="208134" y="841804"/>
            <a:ext cx="117436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5E4C4C3-FCCB-B14B-96A7-C38D8E6E36FB}"/>
              </a:ext>
            </a:extLst>
          </p:cNvPr>
          <p:cNvSpPr txBox="1"/>
          <p:nvPr/>
        </p:nvSpPr>
        <p:spPr>
          <a:xfrm>
            <a:off x="7015514" y="1929631"/>
            <a:ext cx="4936306" cy="1295868"/>
          </a:xfrm>
          <a:prstGeom prst="rect">
            <a:avLst/>
          </a:prstGeom>
          <a:noFill/>
        </p:spPr>
        <p:txBody>
          <a:bodyPr wrap="square">
            <a:spAutoFit/>
          </a:bodyPr>
          <a:lstStyle/>
          <a:p>
            <a:pPr>
              <a:lnSpc>
                <a:spcPct val="150000"/>
              </a:lnSpc>
            </a:pPr>
            <a:r>
              <a:rPr lang="en-US" dirty="0">
                <a:solidFill>
                  <a:srgbClr val="FF0000"/>
                </a:solidFill>
              </a:rPr>
              <a:t>The regulation detection function is not always positive if it does not match the actual regulation type.</a:t>
            </a:r>
            <a:endParaRPr lang="en-US" dirty="0">
              <a:solidFill>
                <a:srgbClr val="FF0000"/>
              </a:solidFill>
              <a:effectLst/>
            </a:endParaRPr>
          </a:p>
        </p:txBody>
      </p:sp>
      <p:sp>
        <p:nvSpPr>
          <p:cNvPr id="11" name="Down Arrow 10">
            <a:extLst>
              <a:ext uri="{FF2B5EF4-FFF2-40B4-BE49-F238E27FC236}">
                <a16:creationId xmlns:a16="http://schemas.microsoft.com/office/drawing/2014/main" id="{434D26AA-31F5-8940-9992-162198499A2E}"/>
              </a:ext>
            </a:extLst>
          </p:cNvPr>
          <p:cNvSpPr/>
          <p:nvPr/>
        </p:nvSpPr>
        <p:spPr>
          <a:xfrm>
            <a:off x="9078181" y="3623310"/>
            <a:ext cx="468351" cy="660998"/>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BE67AD7-9206-BE42-AC12-730330F4D463}"/>
                  </a:ext>
                </a:extLst>
              </p:cNvPr>
              <p:cNvSpPr txBox="1"/>
              <p:nvPr/>
            </p:nvSpPr>
            <p:spPr>
              <a:xfrm>
                <a:off x="6897254" y="4651067"/>
                <a:ext cx="5065996" cy="1154162"/>
              </a:xfrm>
              <a:prstGeom prst="rect">
                <a:avLst/>
              </a:prstGeom>
              <a:noFill/>
            </p:spPr>
            <p:txBody>
              <a:bodyPr wrap="square">
                <a:spAutoFit/>
              </a:bodyPr>
              <a:lstStyle/>
              <a:p>
                <a:pPr>
                  <a:lnSpc>
                    <a:spcPct val="150000"/>
                  </a:lnSpc>
                </a:pPr>
                <a:r>
                  <a:rPr lang="en-US" dirty="0">
                    <a:solidFill>
                      <a:srgbClr val="00B050"/>
                    </a:solidFill>
                  </a:rPr>
                  <a:t>Infer regulation type using</a:t>
                </a:r>
              </a:p>
              <a:p>
                <a:pPr>
                  <a:lnSpc>
                    <a:spcPct val="150000"/>
                  </a:lnSpc>
                </a:pPr>
                <a14:m>
                  <m:oMathPara xmlns:m="http://schemas.openxmlformats.org/officeDocument/2006/math">
                    <m:oMathParaPr>
                      <m:jc m:val="centerGroup"/>
                    </m:oMathParaPr>
                    <m:oMath xmlns:m="http://schemas.openxmlformats.org/officeDocument/2006/math">
                      <m:sSub>
                        <m:sSubPr>
                          <m:ctrlPr>
                            <a:rPr lang="en-US" sz="2800" i="1" smtClean="0">
                              <a:solidFill>
                                <a:srgbClr val="00B050"/>
                              </a:solidFill>
                              <a:effectLst/>
                              <a:latin typeface="Cambria Math" panose="02040503050406030204" pitchFamily="18" charset="0"/>
                            </a:rPr>
                          </m:ctrlPr>
                        </m:sSubPr>
                        <m:e>
                          <m:r>
                            <a:rPr lang="en-US" sz="2800" b="0" i="1" smtClean="0">
                              <a:solidFill>
                                <a:srgbClr val="00B050"/>
                              </a:solidFill>
                              <a:effectLst/>
                              <a:latin typeface="Cambria Math" panose="02040503050406030204" pitchFamily="18" charset="0"/>
                            </a:rPr>
                            <m:t>𝑆</m:t>
                          </m:r>
                        </m:e>
                        <m:sub>
                          <m:r>
                            <a:rPr lang="en-US" sz="2800" i="1" smtClean="0">
                              <a:solidFill>
                                <a:srgbClr val="00B050"/>
                              </a:solidFill>
                              <a:effectLst/>
                              <a:latin typeface="Cambria Math" panose="02040503050406030204" pitchFamily="18" charset="0"/>
                              <a:ea typeface="Cambria Math" panose="02040503050406030204" pitchFamily="18" charset="0"/>
                            </a:rPr>
                            <m:t>𝜎</m:t>
                          </m:r>
                        </m:sub>
                      </m:sSub>
                      <m:r>
                        <a:rPr lang="en-US" sz="2800" b="0" i="1" smtClean="0">
                          <a:solidFill>
                            <a:srgbClr val="00B050"/>
                          </a:solidFill>
                          <a:effectLst/>
                          <a:latin typeface="Cambria Math" panose="02040503050406030204" pitchFamily="18" charset="0"/>
                        </a:rPr>
                        <m:t>=1</m:t>
                      </m:r>
                    </m:oMath>
                  </m:oMathPara>
                </a14:m>
                <a:endParaRPr lang="en-US" sz="2800" dirty="0">
                  <a:solidFill>
                    <a:srgbClr val="00B050"/>
                  </a:solidFill>
                  <a:effectLst/>
                </a:endParaRPr>
              </a:p>
            </p:txBody>
          </p:sp>
        </mc:Choice>
        <mc:Fallback xmlns="">
          <p:sp>
            <p:nvSpPr>
              <p:cNvPr id="12" name="TextBox 11">
                <a:extLst>
                  <a:ext uri="{FF2B5EF4-FFF2-40B4-BE49-F238E27FC236}">
                    <a16:creationId xmlns:a16="http://schemas.microsoft.com/office/drawing/2014/main" id="{8BE67AD7-9206-BE42-AC12-730330F4D463}"/>
                  </a:ext>
                </a:extLst>
              </p:cNvPr>
              <p:cNvSpPr txBox="1">
                <a:spLocks noRot="1" noChangeAspect="1" noMove="1" noResize="1" noEditPoints="1" noAdjustHandles="1" noChangeArrowheads="1" noChangeShapeType="1" noTextEdit="1"/>
              </p:cNvSpPr>
              <p:nvPr/>
            </p:nvSpPr>
            <p:spPr>
              <a:xfrm>
                <a:off x="6897254" y="4651067"/>
                <a:ext cx="5065996" cy="1154162"/>
              </a:xfrm>
              <a:prstGeom prst="rect">
                <a:avLst/>
              </a:prstGeom>
              <a:blipFill>
                <a:blip r:embed="rId4"/>
                <a:stretch>
                  <a:fillRect l="-750"/>
                </a:stretch>
              </a:blipFill>
            </p:spPr>
            <p:txBody>
              <a:bodyPr/>
              <a:lstStyle/>
              <a:p>
                <a:r>
                  <a:rPr lang="en-KR">
                    <a:noFill/>
                  </a:rPr>
                  <a:t> </a:t>
                </a:r>
              </a:p>
            </p:txBody>
          </p:sp>
        </mc:Fallback>
      </mc:AlternateContent>
      <p:sp>
        <p:nvSpPr>
          <p:cNvPr id="9" name="TextBox 8">
            <a:extLst>
              <a:ext uri="{FF2B5EF4-FFF2-40B4-BE49-F238E27FC236}">
                <a16:creationId xmlns:a16="http://schemas.microsoft.com/office/drawing/2014/main" id="{DE922F2F-CC9C-334A-BF88-145513B99A46}"/>
              </a:ext>
            </a:extLst>
          </p:cNvPr>
          <p:cNvSpPr txBox="1"/>
          <p:nvPr/>
        </p:nvSpPr>
        <p:spPr>
          <a:xfrm>
            <a:off x="8635524" y="6555363"/>
            <a:ext cx="3579313" cy="276999"/>
          </a:xfrm>
          <a:prstGeom prst="rect">
            <a:avLst/>
          </a:prstGeom>
          <a:noFill/>
        </p:spPr>
        <p:txBody>
          <a:bodyPr wrap="none" rtlCol="0">
            <a:spAutoFit/>
          </a:bodyPr>
          <a:lstStyle/>
          <a:p>
            <a:r>
              <a:rPr lang="en-KR" sz="1200" dirty="0"/>
              <a:t>Park, S.H., Ha, S. &amp; Kim, J.K., </a:t>
            </a:r>
            <a:r>
              <a:rPr lang="en-KR" sz="1200" i="1" dirty="0"/>
              <a:t>Nat Commun</a:t>
            </a:r>
            <a:r>
              <a:rPr lang="en-KR" sz="1200" dirty="0"/>
              <a:t>, 2023</a:t>
            </a:r>
          </a:p>
        </p:txBody>
      </p:sp>
      <p:sp>
        <p:nvSpPr>
          <p:cNvPr id="3" name="Rectangle 2">
            <a:extLst>
              <a:ext uri="{FF2B5EF4-FFF2-40B4-BE49-F238E27FC236}">
                <a16:creationId xmlns:a16="http://schemas.microsoft.com/office/drawing/2014/main" id="{07E953CA-1FD0-69D4-6ED1-5CDB20752AB7}"/>
              </a:ext>
            </a:extLst>
          </p:cNvPr>
          <p:cNvSpPr/>
          <p:nvPr/>
        </p:nvSpPr>
        <p:spPr>
          <a:xfrm>
            <a:off x="4550485" y="3786692"/>
            <a:ext cx="1545515" cy="301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 name="Rectangle 3">
            <a:extLst>
              <a:ext uri="{FF2B5EF4-FFF2-40B4-BE49-F238E27FC236}">
                <a16:creationId xmlns:a16="http://schemas.microsoft.com/office/drawing/2014/main" id="{B76FB7A4-CDE7-A81C-01B7-B2B9C03D98D2}"/>
              </a:ext>
            </a:extLst>
          </p:cNvPr>
          <p:cNvSpPr/>
          <p:nvPr/>
        </p:nvSpPr>
        <p:spPr>
          <a:xfrm>
            <a:off x="2443779" y="6254149"/>
            <a:ext cx="1545515" cy="3012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28918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769B18-5A36-5D4C-8466-14C3CEF6C80B}"/>
              </a:ext>
            </a:extLst>
          </p:cNvPr>
          <p:cNvSpPr txBox="1">
            <a:spLocks/>
          </p:cNvSpPr>
          <p:nvPr/>
        </p:nvSpPr>
        <p:spPr>
          <a:xfrm>
            <a:off x="235266" y="-241779"/>
            <a:ext cx="11743686" cy="1325563"/>
          </a:xfrm>
          <a:prstGeom prst="rect">
            <a:avLst/>
          </a:prstGeom>
        </p:spPr>
        <p:txBody>
          <a:bodyPr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KR" sz="2800" dirty="0"/>
              <a:t>Regulation-delta function removes false positive predictions</a:t>
            </a:r>
          </a:p>
        </p:txBody>
      </p:sp>
      <p:cxnSp>
        <p:nvCxnSpPr>
          <p:cNvPr id="8" name="Straight Connector 7">
            <a:extLst>
              <a:ext uri="{FF2B5EF4-FFF2-40B4-BE49-F238E27FC236}">
                <a16:creationId xmlns:a16="http://schemas.microsoft.com/office/drawing/2014/main" id="{EB24EC72-38F5-9F49-96F2-BDE8D31F321C}"/>
              </a:ext>
            </a:extLst>
          </p:cNvPr>
          <p:cNvCxnSpPr>
            <a:cxnSpLocks/>
          </p:cNvCxnSpPr>
          <p:nvPr/>
        </p:nvCxnSpPr>
        <p:spPr>
          <a:xfrm>
            <a:off x="208134" y="841804"/>
            <a:ext cx="117436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7D12F17-6A8B-DF49-AF8C-907F7133FA5D}"/>
              </a:ext>
            </a:extLst>
          </p:cNvPr>
          <p:cNvPicPr>
            <a:picLocks noChangeAspect="1"/>
          </p:cNvPicPr>
          <p:nvPr/>
        </p:nvPicPr>
        <p:blipFill rotWithShape="1">
          <a:blip r:embed="rId3"/>
          <a:srcRect l="36087" t="66644" b="3536"/>
          <a:stretch/>
        </p:blipFill>
        <p:spPr>
          <a:xfrm>
            <a:off x="457199" y="1368677"/>
            <a:ext cx="5350213" cy="187597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DD408C-BD61-5943-BE04-73A12D8ED4B7}"/>
                  </a:ext>
                </a:extLst>
              </p:cNvPr>
              <p:cNvSpPr txBox="1"/>
              <p:nvPr/>
            </p:nvSpPr>
            <p:spPr>
              <a:xfrm>
                <a:off x="6384590" y="1595454"/>
                <a:ext cx="3734484" cy="369332"/>
              </a:xfrm>
              <a:prstGeom prst="rect">
                <a:avLst/>
              </a:prstGeom>
              <a:noFill/>
            </p:spPr>
            <p:txBody>
              <a:bodyPr wrap="none" rtlCol="0">
                <a:spAutoFit/>
              </a:bodyPr>
              <a:lstStyle/>
              <a:p>
                <a:r>
                  <a:rPr lang="en-KR" dirty="0"/>
                  <a:t>When Y is regulated by </a:t>
                </a:r>
                <a14:m>
                  <m:oMath xmlns:m="http://schemas.openxmlformats.org/officeDocument/2006/math">
                    <m:sSub>
                      <m:sSubPr>
                        <m:ctrlPr>
                          <a:rPr lang="en-KR"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KR" dirty="0"/>
                  <a:t>, but not </a:t>
                </a:r>
                <a14:m>
                  <m:oMath xmlns:m="http://schemas.openxmlformats.org/officeDocument/2006/math">
                    <m:sSub>
                      <m:sSubPr>
                        <m:ctrlPr>
                          <a:rPr lang="en-KR"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a14:m>
                <a:endParaRPr lang="en-KR" dirty="0"/>
              </a:p>
            </p:txBody>
          </p:sp>
        </mc:Choice>
        <mc:Fallback xmlns="">
          <p:sp>
            <p:nvSpPr>
              <p:cNvPr id="4" name="TextBox 3">
                <a:extLst>
                  <a:ext uri="{FF2B5EF4-FFF2-40B4-BE49-F238E27FC236}">
                    <a16:creationId xmlns:a16="http://schemas.microsoft.com/office/drawing/2014/main" id="{0ADD408C-BD61-5943-BE04-73A12D8ED4B7}"/>
                  </a:ext>
                </a:extLst>
              </p:cNvPr>
              <p:cNvSpPr txBox="1">
                <a:spLocks noRot="1" noChangeAspect="1" noMove="1" noResize="1" noEditPoints="1" noAdjustHandles="1" noChangeArrowheads="1" noChangeShapeType="1" noTextEdit="1"/>
              </p:cNvSpPr>
              <p:nvPr/>
            </p:nvSpPr>
            <p:spPr>
              <a:xfrm>
                <a:off x="6384590" y="1595454"/>
                <a:ext cx="3734484" cy="369332"/>
              </a:xfrm>
              <a:prstGeom prst="rect">
                <a:avLst/>
              </a:prstGeom>
              <a:blipFill>
                <a:blip r:embed="rId4"/>
                <a:stretch>
                  <a:fillRect l="-1356" t="-6667" b="-26667"/>
                </a:stretch>
              </a:blipFill>
            </p:spPr>
            <p:txBody>
              <a:bodyPr/>
              <a:lstStyle/>
              <a:p>
                <a:r>
                  <a:rPr lang="en-KR">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D6AE88-CFD7-4847-907C-798ECF30A011}"/>
                  </a:ext>
                </a:extLst>
              </p:cNvPr>
              <p:cNvSpPr txBox="1"/>
              <p:nvPr/>
            </p:nvSpPr>
            <p:spPr>
              <a:xfrm>
                <a:off x="6384590" y="2122807"/>
                <a:ext cx="4060855" cy="459165"/>
              </a:xfrm>
              <a:prstGeom prst="rect">
                <a:avLst/>
              </a:prstGeom>
              <a:noFill/>
            </p:spPr>
            <p:txBody>
              <a:bodyPr wrap="none" rtlCol="0">
                <a:spAutoFit/>
              </a:bodyPr>
              <a:lstStyle/>
              <a:p>
                <a:r>
                  <a:rPr lang="en-KR" dirty="0"/>
                  <a:t>both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𝑋</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m:t>
                            </m:r>
                          </m:sup>
                        </m:sSubSup>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𝑋</m:t>
                            </m:r>
                          </m:e>
                          <m:sub>
                            <m:r>
                              <a:rPr lang="en-US" sz="1800" b="0" i="1" smtClean="0">
                                <a:latin typeface="Cambria Math" panose="02040503050406030204" pitchFamily="18" charset="0"/>
                              </a:rPr>
                              <m:t>2</m:t>
                            </m:r>
                          </m:sub>
                          <m:sup>
                            <m:r>
                              <a:rPr lang="en-US" sz="1800" b="0" i="1" smtClean="0">
                                <a:latin typeface="Cambria Math" panose="02040503050406030204" pitchFamily="18" charset="0"/>
                              </a:rPr>
                              <m:t>+</m:t>
                            </m:r>
                          </m:sup>
                        </m:sSubSup>
                      </m:sub>
                      <m:sup>
                        <m:r>
                          <a:rPr lang="en-US" sz="1800" b="0" i="1" smtClean="0">
                            <a:latin typeface="Cambria Math" panose="02040503050406030204" pitchFamily="18" charset="0"/>
                          </a:rPr>
                          <m:t>𝑌</m:t>
                        </m:r>
                      </m:sup>
                    </m:sSubSup>
                  </m:oMath>
                </a14:m>
                <a:r>
                  <a:rPr lang="en-KR"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𝐼</m:t>
                        </m:r>
                      </m:e>
                      <m:sub>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1</m:t>
                            </m:r>
                          </m:sub>
                          <m:sup>
                            <m:r>
                              <a:rPr lang="en-US" i="1">
                                <a:latin typeface="Cambria Math" panose="02040503050406030204" pitchFamily="18" charset="0"/>
                              </a:rPr>
                              <m:t>+</m:t>
                            </m:r>
                          </m:sup>
                        </m:sSubSup>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2</m:t>
                            </m:r>
                          </m:sub>
                          <m:sup>
                            <m:r>
                              <a:rPr lang="en-US" b="0" i="1" smtClean="0">
                                <a:latin typeface="Cambria Math" panose="02040503050406030204" pitchFamily="18" charset="0"/>
                              </a:rPr>
                              <m:t>−</m:t>
                            </m:r>
                          </m:sup>
                        </m:sSubSup>
                      </m:sub>
                      <m:sup>
                        <m:r>
                          <a:rPr lang="en-US" i="1">
                            <a:latin typeface="Cambria Math" panose="02040503050406030204" pitchFamily="18" charset="0"/>
                          </a:rPr>
                          <m:t>𝑌</m:t>
                        </m:r>
                      </m:sup>
                    </m:sSubSup>
                  </m:oMath>
                </a14:m>
                <a:r>
                  <a:rPr lang="en-KR" dirty="0"/>
                  <a:t> are always positive</a:t>
                </a:r>
              </a:p>
            </p:txBody>
          </p:sp>
        </mc:Choice>
        <mc:Fallback xmlns="">
          <p:sp>
            <p:nvSpPr>
              <p:cNvPr id="5" name="TextBox 4">
                <a:extLst>
                  <a:ext uri="{FF2B5EF4-FFF2-40B4-BE49-F238E27FC236}">
                    <a16:creationId xmlns:a16="http://schemas.microsoft.com/office/drawing/2014/main" id="{E5D6AE88-CFD7-4847-907C-798ECF30A011}"/>
                  </a:ext>
                </a:extLst>
              </p:cNvPr>
              <p:cNvSpPr txBox="1">
                <a:spLocks noRot="1" noChangeAspect="1" noMove="1" noResize="1" noEditPoints="1" noAdjustHandles="1" noChangeArrowheads="1" noChangeShapeType="1" noTextEdit="1"/>
              </p:cNvSpPr>
              <p:nvPr/>
            </p:nvSpPr>
            <p:spPr>
              <a:xfrm>
                <a:off x="6384590" y="2122807"/>
                <a:ext cx="4060855" cy="459165"/>
              </a:xfrm>
              <a:prstGeom prst="rect">
                <a:avLst/>
              </a:prstGeom>
              <a:blipFill>
                <a:blip r:embed="rId5"/>
                <a:stretch>
                  <a:fillRect l="-1246" r="-312" b="-5405"/>
                </a:stretch>
              </a:blipFill>
            </p:spPr>
            <p:txBody>
              <a:bodyPr/>
              <a:lstStyle/>
              <a:p>
                <a:r>
                  <a:rPr lang="en-KR">
                    <a:noFill/>
                  </a:rPr>
                  <a:t> </a:t>
                </a:r>
              </a:p>
            </p:txBody>
          </p:sp>
        </mc:Fallback>
      </mc:AlternateContent>
      <p:sp>
        <p:nvSpPr>
          <p:cNvPr id="9" name="TextBox 8">
            <a:extLst>
              <a:ext uri="{FF2B5EF4-FFF2-40B4-BE49-F238E27FC236}">
                <a16:creationId xmlns:a16="http://schemas.microsoft.com/office/drawing/2014/main" id="{437BB63D-2AC4-5248-B6CA-3E2F5F07A5C1}"/>
              </a:ext>
            </a:extLst>
          </p:cNvPr>
          <p:cNvSpPr txBox="1"/>
          <p:nvPr/>
        </p:nvSpPr>
        <p:spPr>
          <a:xfrm>
            <a:off x="8635524" y="6555363"/>
            <a:ext cx="3579313" cy="276999"/>
          </a:xfrm>
          <a:prstGeom prst="rect">
            <a:avLst/>
          </a:prstGeom>
          <a:noFill/>
        </p:spPr>
        <p:txBody>
          <a:bodyPr wrap="none" rtlCol="0">
            <a:spAutoFit/>
          </a:bodyPr>
          <a:lstStyle/>
          <a:p>
            <a:r>
              <a:rPr lang="en-KR" sz="1200" dirty="0"/>
              <a:t>Park, S.H., Ha, S. &amp; Kim, J.K., </a:t>
            </a:r>
            <a:r>
              <a:rPr lang="en-KR" sz="1200" i="1" dirty="0"/>
              <a:t>Nat Commun</a:t>
            </a:r>
            <a:r>
              <a:rPr lang="en-KR" sz="1200" dirty="0"/>
              <a:t>, 2023</a:t>
            </a:r>
          </a:p>
        </p:txBody>
      </p:sp>
      <p:pic>
        <p:nvPicPr>
          <p:cNvPr id="10" name="Picture 9">
            <a:extLst>
              <a:ext uri="{FF2B5EF4-FFF2-40B4-BE49-F238E27FC236}">
                <a16:creationId xmlns:a16="http://schemas.microsoft.com/office/drawing/2014/main" id="{7AD8D17F-3AFA-0149-85C6-1C91E942BEBD}"/>
              </a:ext>
            </a:extLst>
          </p:cNvPr>
          <p:cNvPicPr>
            <a:picLocks noChangeAspect="1"/>
          </p:cNvPicPr>
          <p:nvPr/>
        </p:nvPicPr>
        <p:blipFill rotWithShape="1">
          <a:blip r:embed="rId3"/>
          <a:srcRect l="62902" t="96079" r="9738" b="119"/>
          <a:stretch/>
        </p:blipFill>
        <p:spPr>
          <a:xfrm>
            <a:off x="3000118" y="5022208"/>
            <a:ext cx="5614588" cy="586598"/>
          </a:xfrm>
          <a:prstGeom prst="rect">
            <a:avLst/>
          </a:prstGeom>
        </p:spPr>
      </p:pic>
      <p:sp>
        <p:nvSpPr>
          <p:cNvPr id="11" name="Down Arrow 10">
            <a:extLst>
              <a:ext uri="{FF2B5EF4-FFF2-40B4-BE49-F238E27FC236}">
                <a16:creationId xmlns:a16="http://schemas.microsoft.com/office/drawing/2014/main" id="{464BB378-30FE-7448-9EE0-6DB642803C49}"/>
              </a:ext>
            </a:extLst>
          </p:cNvPr>
          <p:cNvSpPr/>
          <p:nvPr/>
        </p:nvSpPr>
        <p:spPr>
          <a:xfrm>
            <a:off x="5744442" y="3911115"/>
            <a:ext cx="415635" cy="586598"/>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A3984E6-7947-C4C2-E7AB-BAA800DA5264}"/>
                  </a:ext>
                </a:extLst>
              </p:cNvPr>
              <p:cNvSpPr txBox="1"/>
              <p:nvPr/>
            </p:nvSpPr>
            <p:spPr>
              <a:xfrm>
                <a:off x="4074950" y="5932738"/>
                <a:ext cx="2439579" cy="369332"/>
              </a:xfrm>
              <a:prstGeom prst="rect">
                <a:avLst/>
              </a:prstGeom>
              <a:noFill/>
            </p:spPr>
            <p:txBody>
              <a:bodyPr wrap="none" rtlCol="0">
                <a:spAutoFit/>
              </a:bodyPr>
              <a:lstStyle/>
              <a:p>
                <a:r>
                  <a:rPr lang="en-US" dirty="0">
                    <a:sym typeface="Wingdings" pitchFamily="2" charset="2"/>
                  </a:rPr>
                  <a:t> Indicates only</a:t>
                </a:r>
                <a:r>
                  <a:rPr lang="en-KR" dirty="0"/>
                  <a:t> </a:t>
                </a:r>
                <a14:m>
                  <m:oMath xmlns:m="http://schemas.openxmlformats.org/officeDocument/2006/math">
                    <m:sPre>
                      <m:sPrePr>
                        <m:ctrlPr>
                          <a:rPr lang="en-KR" i="1" smtClean="0">
                            <a:latin typeface="Cambria Math" panose="02040503050406030204" pitchFamily="18" charset="0"/>
                          </a:rPr>
                        </m:ctrlPr>
                      </m:sPrePr>
                      <m:sub>
                        <m:r>
                          <a:rPr lang="en-US" b="0" i="1" smtClean="0">
                            <a:latin typeface="Cambria Math" panose="02040503050406030204" pitchFamily="18" charset="0"/>
                          </a:rPr>
                          <m:t> </m:t>
                        </m:r>
                      </m:sub>
                      <m:sup>
                        <m:sSub>
                          <m:sSubPr>
                            <m:ctrlPr>
                              <a:rPr lang="en-KR"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KR"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𝑌</m:t>
                        </m:r>
                      </m:e>
                    </m:sPre>
                  </m:oMath>
                </a14:m>
                <a:endParaRPr lang="en-KR" dirty="0"/>
              </a:p>
            </p:txBody>
          </p:sp>
        </mc:Choice>
        <mc:Fallback>
          <p:sp>
            <p:nvSpPr>
              <p:cNvPr id="6" name="TextBox 5">
                <a:extLst>
                  <a:ext uri="{FF2B5EF4-FFF2-40B4-BE49-F238E27FC236}">
                    <a16:creationId xmlns:a16="http://schemas.microsoft.com/office/drawing/2014/main" id="{4A3984E6-7947-C4C2-E7AB-BAA800DA5264}"/>
                  </a:ext>
                </a:extLst>
              </p:cNvPr>
              <p:cNvSpPr txBox="1">
                <a:spLocks noRot="1" noChangeAspect="1" noMove="1" noResize="1" noEditPoints="1" noAdjustHandles="1" noChangeArrowheads="1" noChangeShapeType="1" noTextEdit="1"/>
              </p:cNvSpPr>
              <p:nvPr/>
            </p:nvSpPr>
            <p:spPr>
              <a:xfrm>
                <a:off x="4074950" y="5932738"/>
                <a:ext cx="2439579" cy="369332"/>
              </a:xfrm>
              <a:prstGeom prst="rect">
                <a:avLst/>
              </a:prstGeom>
              <a:blipFill>
                <a:blip r:embed="rId6"/>
                <a:stretch>
                  <a:fillRect l="-2062" t="-6667" b="-26667"/>
                </a:stretch>
              </a:blipFill>
            </p:spPr>
            <p:txBody>
              <a:bodyPr/>
              <a:lstStyle/>
              <a:p>
                <a:r>
                  <a:rPr lang="en-KR">
                    <a:noFill/>
                  </a:rPr>
                  <a:t> </a:t>
                </a:r>
              </a:p>
            </p:txBody>
          </p:sp>
        </mc:Fallback>
      </mc:AlternateContent>
    </p:spTree>
    <p:extLst>
      <p:ext uri="{BB962C8B-B14F-4D97-AF65-F5344CB8AC3E}">
        <p14:creationId xmlns:p14="http://schemas.microsoft.com/office/powerpoint/2010/main" val="73797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E3A36C-98FA-0848-B43E-842807486AC2}"/>
              </a:ext>
            </a:extLst>
          </p:cNvPr>
          <p:cNvPicPr>
            <a:picLocks noChangeAspect="1"/>
          </p:cNvPicPr>
          <p:nvPr/>
        </p:nvPicPr>
        <p:blipFill rotWithShape="1">
          <a:blip r:embed="rId3"/>
          <a:srcRect b="34645"/>
          <a:stretch/>
        </p:blipFill>
        <p:spPr>
          <a:xfrm>
            <a:off x="1453737" y="1070389"/>
            <a:ext cx="9284526" cy="5379129"/>
          </a:xfrm>
          <a:prstGeom prst="rect">
            <a:avLst/>
          </a:prstGeom>
        </p:spPr>
      </p:pic>
      <p:sp>
        <p:nvSpPr>
          <p:cNvPr id="5" name="Title 1">
            <a:extLst>
              <a:ext uri="{FF2B5EF4-FFF2-40B4-BE49-F238E27FC236}">
                <a16:creationId xmlns:a16="http://schemas.microsoft.com/office/drawing/2014/main" id="{5F025113-8132-B749-A5DF-E3DBB7784342}"/>
              </a:ext>
            </a:extLst>
          </p:cNvPr>
          <p:cNvSpPr txBox="1">
            <a:spLocks/>
          </p:cNvSpPr>
          <p:nvPr/>
        </p:nvSpPr>
        <p:spPr>
          <a:xfrm>
            <a:off x="340196" y="-241779"/>
            <a:ext cx="11489854" cy="1325563"/>
          </a:xfrm>
          <a:prstGeom prst="rect">
            <a:avLst/>
          </a:prstGeom>
        </p:spPr>
        <p:txBody>
          <a:bodyPr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KR" sz="3200" dirty="0"/>
              <a:t>Framework for inferring regulatory network</a:t>
            </a:r>
          </a:p>
        </p:txBody>
      </p:sp>
      <p:cxnSp>
        <p:nvCxnSpPr>
          <p:cNvPr id="6" name="Straight Connector 5">
            <a:extLst>
              <a:ext uri="{FF2B5EF4-FFF2-40B4-BE49-F238E27FC236}">
                <a16:creationId xmlns:a16="http://schemas.microsoft.com/office/drawing/2014/main" id="{4E09C9B2-09AE-3E4F-8889-AFF30C5CB988}"/>
              </a:ext>
            </a:extLst>
          </p:cNvPr>
          <p:cNvCxnSpPr>
            <a:cxnSpLocks/>
          </p:cNvCxnSpPr>
          <p:nvPr/>
        </p:nvCxnSpPr>
        <p:spPr>
          <a:xfrm>
            <a:off x="208134" y="841804"/>
            <a:ext cx="117436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245BBD-070F-784B-AA6C-31292FCDF9CA}"/>
              </a:ext>
            </a:extLst>
          </p:cNvPr>
          <p:cNvSpPr txBox="1"/>
          <p:nvPr/>
        </p:nvSpPr>
        <p:spPr>
          <a:xfrm>
            <a:off x="8635524" y="6555363"/>
            <a:ext cx="3579313" cy="276999"/>
          </a:xfrm>
          <a:prstGeom prst="rect">
            <a:avLst/>
          </a:prstGeom>
          <a:noFill/>
        </p:spPr>
        <p:txBody>
          <a:bodyPr wrap="none" rtlCol="0">
            <a:spAutoFit/>
          </a:bodyPr>
          <a:lstStyle/>
          <a:p>
            <a:r>
              <a:rPr lang="en-KR" sz="1200" dirty="0"/>
              <a:t>Park, S.H., Ha, S. &amp; Kim, J.K., </a:t>
            </a:r>
            <a:r>
              <a:rPr lang="en-KR" sz="1200" i="1" dirty="0"/>
              <a:t>Nat Commun</a:t>
            </a:r>
            <a:r>
              <a:rPr lang="en-KR" sz="1200" dirty="0"/>
              <a:t>, 2023</a:t>
            </a:r>
          </a:p>
        </p:txBody>
      </p:sp>
    </p:spTree>
    <p:extLst>
      <p:ext uri="{BB962C8B-B14F-4D97-AF65-F5344CB8AC3E}">
        <p14:creationId xmlns:p14="http://schemas.microsoft.com/office/powerpoint/2010/main" val="957176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A05A2F0-A201-244D-9321-90B988AB1137}"/>
              </a:ext>
            </a:extLst>
          </p:cNvPr>
          <p:cNvSpPr txBox="1">
            <a:spLocks/>
          </p:cNvSpPr>
          <p:nvPr/>
        </p:nvSpPr>
        <p:spPr>
          <a:xfrm>
            <a:off x="235266" y="-241779"/>
            <a:ext cx="11743686" cy="1325563"/>
          </a:xfrm>
          <a:prstGeom prst="rect">
            <a:avLst/>
          </a:prstGeom>
        </p:spPr>
        <p:txBody>
          <a:bodyPr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KR" sz="2800" dirty="0"/>
              <a:t>Regulation detection score is not always 1 in the presence of noise.</a:t>
            </a:r>
          </a:p>
        </p:txBody>
      </p:sp>
      <p:cxnSp>
        <p:nvCxnSpPr>
          <p:cNvPr id="4" name="Straight Connector 3">
            <a:extLst>
              <a:ext uri="{FF2B5EF4-FFF2-40B4-BE49-F238E27FC236}">
                <a16:creationId xmlns:a16="http://schemas.microsoft.com/office/drawing/2014/main" id="{38518244-CD93-764E-BF80-52EEFF6626BA}"/>
              </a:ext>
            </a:extLst>
          </p:cNvPr>
          <p:cNvCxnSpPr>
            <a:cxnSpLocks/>
          </p:cNvCxnSpPr>
          <p:nvPr/>
        </p:nvCxnSpPr>
        <p:spPr>
          <a:xfrm>
            <a:off x="208134" y="841804"/>
            <a:ext cx="117436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EBB6468-8D33-F247-AC0F-EB661CB3B819}"/>
              </a:ext>
            </a:extLst>
          </p:cNvPr>
          <p:cNvPicPr>
            <a:picLocks noChangeAspect="1"/>
          </p:cNvPicPr>
          <p:nvPr/>
        </p:nvPicPr>
        <p:blipFill rotWithShape="1">
          <a:blip r:embed="rId3"/>
          <a:srcRect l="19946" r="45905"/>
          <a:stretch/>
        </p:blipFill>
        <p:spPr>
          <a:xfrm>
            <a:off x="6881511" y="1506159"/>
            <a:ext cx="3169357" cy="27900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2D8973C-B93B-4143-9EA8-1FDB26B3CCE0}"/>
                  </a:ext>
                </a:extLst>
              </p:cNvPr>
              <p:cNvSpPr txBox="1"/>
              <p:nvPr/>
            </p:nvSpPr>
            <p:spPr>
              <a:xfrm>
                <a:off x="1769832" y="4964309"/>
                <a:ext cx="9065815" cy="603370"/>
              </a:xfrm>
              <a:prstGeom prst="rect">
                <a:avLst/>
              </a:prstGeom>
              <a:noFill/>
            </p:spPr>
            <p:txBody>
              <a:bodyPr wrap="none" rtlCol="0">
                <a:spAutoFit/>
              </a:bodyPr>
              <a:lstStyle/>
              <a:p>
                <a:r>
                  <a:rPr lang="en-KR" sz="1600" dirty="0"/>
                  <a:t>Use thresholds (</a:t>
                </a:r>
                <a14:m>
                  <m:oMath xmlns:m="http://schemas.openxmlformats.org/officeDocument/2006/math">
                    <m:sSup>
                      <m:sSupPr>
                        <m:ctrlPr>
                          <a:rPr lang="en-KR" sz="1600" b="1" i="1" smtClean="0">
                            <a:solidFill>
                              <a:srgbClr val="00B050"/>
                            </a:solidFill>
                            <a:latin typeface="Cambria Math" panose="02040503050406030204" pitchFamily="18" charset="0"/>
                          </a:rPr>
                        </m:ctrlPr>
                      </m:sSupPr>
                      <m:e>
                        <m:r>
                          <a:rPr lang="en-US" sz="1600" b="1" i="1" smtClean="0">
                            <a:solidFill>
                              <a:srgbClr val="00B050"/>
                            </a:solidFill>
                            <a:latin typeface="Cambria Math" panose="02040503050406030204" pitchFamily="18" charset="0"/>
                          </a:rPr>
                          <m:t>𝑺</m:t>
                        </m:r>
                      </m:e>
                      <m:sup>
                        <m:r>
                          <a:rPr lang="en-US" sz="1600" b="1" i="1" smtClean="0">
                            <a:solidFill>
                              <a:srgbClr val="00B050"/>
                            </a:solidFill>
                            <a:latin typeface="Cambria Math" panose="02040503050406030204" pitchFamily="18" charset="0"/>
                          </a:rPr>
                          <m:t>𝒕𝒉𝒓𝒆𝒔</m:t>
                        </m:r>
                      </m:sup>
                    </m:sSup>
                  </m:oMath>
                </a14:m>
                <a:r>
                  <a:rPr lang="en-KR" sz="1600" dirty="0"/>
                  <a:t>)  in the presence of noise to distinguish between true and false regulations.</a:t>
                </a:r>
              </a:p>
              <a:p>
                <a:pPr/>
                <a14:m>
                  <m:oMathPara xmlns:m="http://schemas.openxmlformats.org/officeDocument/2006/math">
                    <m:oMathParaPr>
                      <m:jc m:val="centerGroup"/>
                    </m:oMathParaPr>
                    <m:oMath xmlns:m="http://schemas.openxmlformats.org/officeDocument/2006/math">
                      <m:sSup>
                        <m:sSupPr>
                          <m:ctrlPr>
                            <a:rPr lang="en-KR" sz="1600" b="1" i="1" smtClean="0">
                              <a:solidFill>
                                <a:srgbClr val="00B050"/>
                              </a:solidFill>
                              <a:latin typeface="Cambria Math" panose="02040503050406030204" pitchFamily="18" charset="0"/>
                            </a:rPr>
                          </m:ctrlPr>
                        </m:sSupPr>
                        <m:e>
                          <m:r>
                            <a:rPr lang="en-US" sz="1600" b="1" i="1" smtClean="0">
                              <a:solidFill>
                                <a:srgbClr val="00B050"/>
                              </a:solidFill>
                              <a:latin typeface="Cambria Math" panose="02040503050406030204" pitchFamily="18" charset="0"/>
                            </a:rPr>
                            <m:t>𝑺</m:t>
                          </m:r>
                        </m:e>
                        <m:sup>
                          <m:r>
                            <a:rPr lang="en-US" sz="1600" b="1" i="1" smtClean="0">
                              <a:solidFill>
                                <a:srgbClr val="00B050"/>
                              </a:solidFill>
                              <a:latin typeface="Cambria Math" panose="02040503050406030204" pitchFamily="18" charset="0"/>
                            </a:rPr>
                            <m:t>𝒕𝒉𝒓𝒆𝒔</m:t>
                          </m:r>
                        </m:sup>
                      </m:sSup>
                      <m:r>
                        <a:rPr lang="en-US" sz="1600" b="0" i="0" smtClean="0">
                          <a:solidFill>
                            <a:srgbClr val="00B050"/>
                          </a:solidFill>
                          <a:latin typeface="Cambria Math" panose="02040503050406030204" pitchFamily="18" charset="0"/>
                        </a:rPr>
                        <m:t>=0.9</m:t>
                      </m:r>
                      <m:r>
                        <a:rPr lang="en-US" sz="1600" b="0" i="1" smtClean="0">
                          <a:solidFill>
                            <a:srgbClr val="00B050"/>
                          </a:solidFill>
                          <a:latin typeface="Cambria Math" panose="02040503050406030204" pitchFamily="18" charset="0"/>
                        </a:rPr>
                        <m:t>−0.005 </m:t>
                      </m:r>
                      <m:r>
                        <a:rPr lang="en-US" sz="1600" b="0" i="1" smtClean="0">
                          <a:solidFill>
                            <a:srgbClr val="00B050"/>
                          </a:solidFill>
                          <a:latin typeface="Cambria Math" panose="02040503050406030204" pitchFamily="18" charset="0"/>
                          <a:ea typeface="Cambria Math" panose="02040503050406030204" pitchFamily="18" charset="0"/>
                        </a:rPr>
                        <m:t>× (</m:t>
                      </m:r>
                      <m:r>
                        <m:rPr>
                          <m:sty m:val="p"/>
                        </m:rPr>
                        <a:rPr lang="en-US" sz="1600" b="0" i="0" smtClean="0">
                          <a:solidFill>
                            <a:srgbClr val="00B050"/>
                          </a:solidFill>
                          <a:latin typeface="Cambria Math" panose="02040503050406030204" pitchFamily="18" charset="0"/>
                          <a:ea typeface="Cambria Math" panose="02040503050406030204" pitchFamily="18" charset="0"/>
                        </a:rPr>
                        <m:t>noise</m:t>
                      </m:r>
                      <m:r>
                        <a:rPr lang="en-US" sz="1600" b="0" i="0" smtClean="0">
                          <a:solidFill>
                            <a:srgbClr val="00B050"/>
                          </a:solidFill>
                          <a:latin typeface="Cambria Math" panose="02040503050406030204" pitchFamily="18" charset="0"/>
                          <a:ea typeface="Cambria Math" panose="02040503050406030204" pitchFamily="18" charset="0"/>
                        </a:rPr>
                        <m:t> </m:t>
                      </m:r>
                      <m:r>
                        <m:rPr>
                          <m:sty m:val="p"/>
                        </m:rPr>
                        <a:rPr lang="en-US" sz="1600" b="0" i="0" smtClean="0">
                          <a:solidFill>
                            <a:srgbClr val="00B050"/>
                          </a:solidFill>
                          <a:latin typeface="Cambria Math" panose="02040503050406030204" pitchFamily="18" charset="0"/>
                          <a:ea typeface="Cambria Math" panose="02040503050406030204" pitchFamily="18" charset="0"/>
                        </a:rPr>
                        <m:t>level</m:t>
                      </m:r>
                      <m:r>
                        <a:rPr lang="en-US" sz="1600" b="0" i="1" smtClean="0">
                          <a:solidFill>
                            <a:srgbClr val="00B050"/>
                          </a:solidFill>
                          <a:latin typeface="Cambria Math" panose="02040503050406030204" pitchFamily="18" charset="0"/>
                          <a:ea typeface="Cambria Math" panose="02040503050406030204" pitchFamily="18" charset="0"/>
                        </a:rPr>
                        <m:t>)</m:t>
                      </m:r>
                    </m:oMath>
                  </m:oMathPara>
                </a14:m>
                <a:endParaRPr lang="en-KR" sz="1600" dirty="0"/>
              </a:p>
            </p:txBody>
          </p:sp>
        </mc:Choice>
        <mc:Fallback>
          <p:sp>
            <p:nvSpPr>
              <p:cNvPr id="6" name="TextBox 5">
                <a:extLst>
                  <a:ext uri="{FF2B5EF4-FFF2-40B4-BE49-F238E27FC236}">
                    <a16:creationId xmlns:a16="http://schemas.microsoft.com/office/drawing/2014/main" id="{92D8973C-B93B-4143-9EA8-1FDB26B3CCE0}"/>
                  </a:ext>
                </a:extLst>
              </p:cNvPr>
              <p:cNvSpPr txBox="1">
                <a:spLocks noRot="1" noChangeAspect="1" noMove="1" noResize="1" noEditPoints="1" noAdjustHandles="1" noChangeArrowheads="1" noChangeShapeType="1" noTextEdit="1"/>
              </p:cNvSpPr>
              <p:nvPr/>
            </p:nvSpPr>
            <p:spPr>
              <a:xfrm>
                <a:off x="1769832" y="4964309"/>
                <a:ext cx="9065815" cy="603370"/>
              </a:xfrm>
              <a:prstGeom prst="rect">
                <a:avLst/>
              </a:prstGeom>
              <a:blipFill>
                <a:blip r:embed="rId4"/>
                <a:stretch>
                  <a:fillRect l="-420" t="-2041" b="-8163"/>
                </a:stretch>
              </a:blipFill>
            </p:spPr>
            <p:txBody>
              <a:bodyPr/>
              <a:lstStyle/>
              <a:p>
                <a:r>
                  <a:rPr lang="en-KR">
                    <a:noFill/>
                  </a:rPr>
                  <a:t> </a:t>
                </a:r>
              </a:p>
            </p:txBody>
          </p:sp>
        </mc:Fallback>
      </mc:AlternateContent>
      <p:sp>
        <p:nvSpPr>
          <p:cNvPr id="13" name="TextBox 12">
            <a:extLst>
              <a:ext uri="{FF2B5EF4-FFF2-40B4-BE49-F238E27FC236}">
                <a16:creationId xmlns:a16="http://schemas.microsoft.com/office/drawing/2014/main" id="{75967B10-D4FB-2547-8282-0E111D1F6214}"/>
              </a:ext>
            </a:extLst>
          </p:cNvPr>
          <p:cNvSpPr txBox="1"/>
          <p:nvPr/>
        </p:nvSpPr>
        <p:spPr>
          <a:xfrm>
            <a:off x="8635524" y="6555363"/>
            <a:ext cx="3579313" cy="276999"/>
          </a:xfrm>
          <a:prstGeom prst="rect">
            <a:avLst/>
          </a:prstGeom>
          <a:noFill/>
        </p:spPr>
        <p:txBody>
          <a:bodyPr wrap="none" rtlCol="0">
            <a:spAutoFit/>
          </a:bodyPr>
          <a:lstStyle/>
          <a:p>
            <a:r>
              <a:rPr lang="en-KR" sz="1200" dirty="0"/>
              <a:t>Park, S.H., Ha, S. &amp; Kim, J.K., </a:t>
            </a:r>
            <a:r>
              <a:rPr lang="en-KR" sz="1200" i="1" dirty="0"/>
              <a:t>Nat Commun</a:t>
            </a:r>
            <a:r>
              <a:rPr lang="en-KR" sz="1200" dirty="0"/>
              <a:t>, 2023</a:t>
            </a:r>
          </a:p>
        </p:txBody>
      </p:sp>
      <p:sp>
        <p:nvSpPr>
          <p:cNvPr id="5" name="Rectangle 4">
            <a:extLst>
              <a:ext uri="{FF2B5EF4-FFF2-40B4-BE49-F238E27FC236}">
                <a16:creationId xmlns:a16="http://schemas.microsoft.com/office/drawing/2014/main" id="{B524F023-95F0-D1A6-3661-F5DEB9D6BCF0}"/>
              </a:ext>
            </a:extLst>
          </p:cNvPr>
          <p:cNvSpPr/>
          <p:nvPr/>
        </p:nvSpPr>
        <p:spPr>
          <a:xfrm>
            <a:off x="9816622" y="2588313"/>
            <a:ext cx="406400" cy="3128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81F1CB6D-B70E-A2F0-87F5-77BA80447B68}"/>
              </a:ext>
            </a:extLst>
          </p:cNvPr>
          <p:cNvPicPr>
            <a:picLocks noChangeAspect="1"/>
          </p:cNvPicPr>
          <p:nvPr/>
        </p:nvPicPr>
        <p:blipFill rotWithShape="1">
          <a:blip r:embed="rId3"/>
          <a:srcRect r="80298"/>
          <a:stretch/>
        </p:blipFill>
        <p:spPr>
          <a:xfrm>
            <a:off x="2840441" y="1519189"/>
            <a:ext cx="1828566" cy="2790000"/>
          </a:xfrm>
          <a:prstGeom prst="rect">
            <a:avLst/>
          </a:prstGeom>
        </p:spPr>
      </p:pic>
      <p:sp>
        <p:nvSpPr>
          <p:cNvPr id="15" name="Oval 14">
            <a:extLst>
              <a:ext uri="{FF2B5EF4-FFF2-40B4-BE49-F238E27FC236}">
                <a16:creationId xmlns:a16="http://schemas.microsoft.com/office/drawing/2014/main" id="{C0B2120D-B2EB-841A-801C-1C25356657DE}"/>
              </a:ext>
            </a:extLst>
          </p:cNvPr>
          <p:cNvSpPr/>
          <p:nvPr/>
        </p:nvSpPr>
        <p:spPr>
          <a:xfrm>
            <a:off x="3754724" y="2436451"/>
            <a:ext cx="410876" cy="397060"/>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17" name="Straight Arrow Connector 16">
            <a:extLst>
              <a:ext uri="{FF2B5EF4-FFF2-40B4-BE49-F238E27FC236}">
                <a16:creationId xmlns:a16="http://schemas.microsoft.com/office/drawing/2014/main" id="{C8B15C74-CCCA-E3C8-AE33-1DD4D5BEC4A4}"/>
              </a:ext>
            </a:extLst>
          </p:cNvPr>
          <p:cNvCxnSpPr/>
          <p:nvPr/>
        </p:nvCxnSpPr>
        <p:spPr>
          <a:xfrm flipV="1">
            <a:off x="3973689" y="1853359"/>
            <a:ext cx="0" cy="583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3B81A3-35AD-2593-E369-4D259C7E3C8D}"/>
              </a:ext>
            </a:extLst>
          </p:cNvPr>
          <p:cNvSpPr txBox="1"/>
          <p:nvPr/>
        </p:nvSpPr>
        <p:spPr>
          <a:xfrm>
            <a:off x="3288473" y="1277210"/>
            <a:ext cx="1343378" cy="338554"/>
          </a:xfrm>
          <a:prstGeom prst="rect">
            <a:avLst/>
          </a:prstGeom>
          <a:noFill/>
        </p:spPr>
        <p:txBody>
          <a:bodyPr wrap="square" rtlCol="0">
            <a:spAutoFit/>
          </a:bodyPr>
          <a:lstStyle/>
          <a:p>
            <a:pPr algn="ctr"/>
            <a:r>
              <a:rPr lang="en-US" sz="1600" dirty="0">
                <a:solidFill>
                  <a:schemeClr val="accent1"/>
                </a:solidFill>
              </a:rPr>
              <a:t>True</a:t>
            </a:r>
            <a:endParaRPr lang="en-KR" sz="1600" dirty="0">
              <a:solidFill>
                <a:schemeClr val="accent1"/>
              </a:solidFill>
            </a:endParaRPr>
          </a:p>
        </p:txBody>
      </p:sp>
      <p:sp>
        <p:nvSpPr>
          <p:cNvPr id="19" name="Oval 18">
            <a:extLst>
              <a:ext uri="{FF2B5EF4-FFF2-40B4-BE49-F238E27FC236}">
                <a16:creationId xmlns:a16="http://schemas.microsoft.com/office/drawing/2014/main" id="{7244FF71-30A4-A852-8AAA-9FFCF677AD32}"/>
              </a:ext>
            </a:extLst>
          </p:cNvPr>
          <p:cNvSpPr/>
          <p:nvPr/>
        </p:nvSpPr>
        <p:spPr>
          <a:xfrm>
            <a:off x="3760367" y="2848498"/>
            <a:ext cx="410876" cy="3970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solidFill>
                <a:srgbClr val="FF0000"/>
              </a:solidFill>
            </a:endParaRPr>
          </a:p>
        </p:txBody>
      </p:sp>
      <p:cxnSp>
        <p:nvCxnSpPr>
          <p:cNvPr id="21" name="Straight Arrow Connector 20">
            <a:extLst>
              <a:ext uri="{FF2B5EF4-FFF2-40B4-BE49-F238E27FC236}">
                <a16:creationId xmlns:a16="http://schemas.microsoft.com/office/drawing/2014/main" id="{AA108D1F-13B1-DAD6-3037-C7D7B1F7321B}"/>
              </a:ext>
            </a:extLst>
          </p:cNvPr>
          <p:cNvCxnSpPr/>
          <p:nvPr/>
        </p:nvCxnSpPr>
        <p:spPr>
          <a:xfrm>
            <a:off x="3960162" y="3248359"/>
            <a:ext cx="13527" cy="596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D056E1-B183-5AAB-8768-A574006F7709}"/>
              </a:ext>
            </a:extLst>
          </p:cNvPr>
          <p:cNvSpPr txBox="1"/>
          <p:nvPr/>
        </p:nvSpPr>
        <p:spPr>
          <a:xfrm>
            <a:off x="3288473" y="3790316"/>
            <a:ext cx="1343378" cy="338554"/>
          </a:xfrm>
          <a:prstGeom prst="rect">
            <a:avLst/>
          </a:prstGeom>
          <a:noFill/>
        </p:spPr>
        <p:txBody>
          <a:bodyPr wrap="square" rtlCol="0">
            <a:spAutoFit/>
          </a:bodyPr>
          <a:lstStyle/>
          <a:p>
            <a:pPr algn="ctr"/>
            <a:r>
              <a:rPr lang="en-US" sz="1600" dirty="0">
                <a:solidFill>
                  <a:srgbClr val="FF0000"/>
                </a:solidFill>
              </a:rPr>
              <a:t>False</a:t>
            </a:r>
            <a:endParaRPr lang="en-KR" sz="1600" dirty="0">
              <a:solidFill>
                <a:srgbClr val="FF0000"/>
              </a:solidFill>
            </a:endParaRPr>
          </a:p>
        </p:txBody>
      </p:sp>
    </p:spTree>
    <p:extLst>
      <p:ext uri="{BB962C8B-B14F-4D97-AF65-F5344CB8AC3E}">
        <p14:creationId xmlns:p14="http://schemas.microsoft.com/office/powerpoint/2010/main" val="45890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19" grpId="0" animBg="1"/>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22963</TotalTime>
  <Words>3377</Words>
  <Application>Microsoft Macintosh PowerPoint</Application>
  <PresentationFormat>Widescreen</PresentationFormat>
  <Paragraphs>200</Paragraphs>
  <Slides>29</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Cambria Math</vt:lpstr>
      <vt:lpstr>Lato</vt:lpstr>
      <vt:lpstr>Wingdings</vt:lpstr>
      <vt:lpstr>Office Theme</vt:lpstr>
      <vt:lpstr>GOBI: From Time series Data to Causal Relationships (Application to Weather Factors and Dengue Incidence)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Dengue fever is common in the Philippines but remains a major public health challenge.</vt:lpstr>
      <vt:lpstr>This increasing trend of cases can be largely due to weather variables.</vt:lpstr>
      <vt:lpstr>The effects of weather variables to dengue incidence have been extensively studied using different methods and with varying outcomes. </vt:lpstr>
      <vt:lpstr>To apply GOBI, pre-processing of data is needed.</vt:lpstr>
      <vt:lpstr>To apply GOBI, pre-processing of data is needed.</vt:lpstr>
      <vt:lpstr>PowerPoint Presentation</vt:lpstr>
      <vt:lpstr>For each window, a regulation type is selected.</vt:lpstr>
      <vt:lpstr>PowerPoint Presentation</vt:lpstr>
      <vt:lpstr>PowerPoint Presentation</vt:lpstr>
      <vt:lpstr>PowerPoint Presentation</vt:lpstr>
      <vt:lpstr>Solving the regulation scores and filtering are repeated for all time delays to select the final regulation type. </vt:lpstr>
      <vt:lpstr>Interestingly, only 2 dominant regulation types emerge!</vt:lpstr>
      <vt:lpstr>PowerPoint Presentation</vt:lpstr>
      <vt:lpstr>We get similar results after applying the same framework to data of Puerto Rico.</vt:lpstr>
      <vt:lpstr>Our analysis identifies the presence of dry season length variability as an additional indicator of dengue incidence.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GOBI: A Newly-developed Causal Inference Method  and its Application to Weather-dengue Relationship</dc:title>
  <dc:creator>Olive Cawiding</dc:creator>
  <cp:lastModifiedBy>Olive Cawiding</cp:lastModifiedBy>
  <cp:revision>9</cp:revision>
  <dcterms:created xsi:type="dcterms:W3CDTF">2024-01-17T01:35:16Z</dcterms:created>
  <dcterms:modified xsi:type="dcterms:W3CDTF">2024-02-02T00:19:01Z</dcterms:modified>
</cp:coreProperties>
</file>